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9" r:id="rId2"/>
    <p:sldId id="378" r:id="rId3"/>
    <p:sldId id="379" r:id="rId4"/>
    <p:sldId id="331" r:id="rId5"/>
    <p:sldId id="261" r:id="rId6"/>
    <p:sldId id="262" r:id="rId7"/>
    <p:sldId id="354" r:id="rId8"/>
    <p:sldId id="270" r:id="rId9"/>
    <p:sldId id="274" r:id="rId10"/>
    <p:sldId id="280" r:id="rId11"/>
    <p:sldId id="320" r:id="rId12"/>
    <p:sldId id="334" r:id="rId13"/>
    <p:sldId id="277" r:id="rId14"/>
    <p:sldId id="278" r:id="rId15"/>
    <p:sldId id="380" r:id="rId16"/>
    <p:sldId id="279" r:id="rId17"/>
    <p:sldId id="281" r:id="rId18"/>
    <p:sldId id="282" r:id="rId19"/>
    <p:sldId id="377" r:id="rId20"/>
    <p:sldId id="284" r:id="rId21"/>
    <p:sldId id="364" r:id="rId22"/>
    <p:sldId id="365" r:id="rId23"/>
    <p:sldId id="366" r:id="rId24"/>
    <p:sldId id="360" r:id="rId25"/>
    <p:sldId id="381" r:id="rId26"/>
    <p:sldId id="383" r:id="rId27"/>
    <p:sldId id="385" r:id="rId28"/>
    <p:sldId id="353" r:id="rId29"/>
    <p:sldId id="363" r:id="rId30"/>
    <p:sldId id="342" r:id="rId31"/>
    <p:sldId id="371" r:id="rId32"/>
    <p:sldId id="374" r:id="rId33"/>
    <p:sldId id="373" r:id="rId34"/>
    <p:sldId id="369" r:id="rId35"/>
    <p:sldId id="387" r:id="rId36"/>
    <p:sldId id="293" r:id="rId37"/>
    <p:sldId id="332" r:id="rId38"/>
    <p:sldId id="289" r:id="rId39"/>
    <p:sldId id="388" r:id="rId40"/>
    <p:sldId id="361" r:id="rId41"/>
    <p:sldId id="386" r:id="rId42"/>
    <p:sldId id="384" r:id="rId43"/>
    <p:sldId id="336" r:id="rId44"/>
    <p:sldId id="382" r:id="rId45"/>
    <p:sldId id="359" r:id="rId46"/>
    <p:sldId id="337" r:id="rId47"/>
    <p:sldId id="367" r:id="rId48"/>
    <p:sldId id="368" r:id="rId49"/>
    <p:sldId id="35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D966"/>
    <a:srgbClr val="000000"/>
    <a:srgbClr val="4472C4"/>
    <a:srgbClr val="AF0D1C"/>
    <a:srgbClr val="CBA63D"/>
    <a:srgbClr val="FF0000"/>
    <a:srgbClr val="E46C0A"/>
    <a:srgbClr val="FA447C"/>
    <a:srgbClr val="FA0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412" autoAdjust="0"/>
  </p:normalViewPr>
  <p:slideViewPr>
    <p:cSldViewPr snapToGrid="0">
      <p:cViewPr varScale="1">
        <p:scale>
          <a:sx n="109" d="100"/>
          <a:sy n="109" d="100"/>
        </p:scale>
        <p:origin x="17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15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63457-92EF-4A1D-8AA7-3BD55697A246}" type="datetimeFigureOut">
              <a:rPr lang="en-IN" smtClean="0"/>
              <a:t>10-03-2022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6DD26-4D5E-4D47-BFFC-3C4B0BDAFC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8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83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There are 2 kind of possibilities: Bulk anisotropy and Interface anisotropy</a:t>
            </a:r>
          </a:p>
          <a:p>
            <a:pPr marL="228600" indent="-228600">
              <a:buAutoNum type="arabicPeriod"/>
            </a:pPr>
            <a:r>
              <a:rPr lang="en-US" dirty="0"/>
              <a:t>Where Nd(</a:t>
            </a:r>
            <a:r>
              <a:rPr lang="en-US" dirty="0" err="1"/>
              <a:t>teta</a:t>
            </a:r>
            <a:r>
              <a:rPr lang="en-US" dirty="0"/>
              <a:t>, phi) comes form -&gt; spherical coordinate system</a:t>
            </a:r>
          </a:p>
          <a:p>
            <a:pPr marL="228600" indent="-228600">
              <a:buAutoNum type="arabicPeriod"/>
            </a:pPr>
            <a:r>
              <a:rPr lang="en-US" dirty="0"/>
              <a:t>What is the requirement for perpendicular anisotropy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6DD26-4D5E-4D47-BFFC-3C4B0BDAFC3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5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9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21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4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eneral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9281"/>
            <a:ext cx="9144000" cy="878742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Energy-Efficient Neuromorphic Computing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>
            <a:lvl1pPr>
              <a:defRPr sz="1100"/>
            </a:lvl1pPr>
          </a:lstStyle>
          <a:p>
            <a:fld id="{8E7B0F21-D4CD-49F4-A017-610E9F53B95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9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4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2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Khritish K Behera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IISER Bhopal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0F21-D4CD-49F4-A017-610E9F53B9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9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hritish17@iiserb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mailto:kuntal@iiserb.ac.i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33.png"/><Relationship Id="rId7" Type="http://schemas.openxmlformats.org/officeDocument/2006/relationships/image" Target="../media/image650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63.png"/><Relationship Id="rId34" Type="http://schemas.openxmlformats.org/officeDocument/2006/relationships/image" Target="../media/image38.svg"/><Relationship Id="rId7" Type="http://schemas.openxmlformats.org/officeDocument/2006/relationships/image" Target="../media/image451.png"/><Relationship Id="rId12" Type="http://schemas.openxmlformats.org/officeDocument/2006/relationships/image" Target="../media/image500.png"/><Relationship Id="rId25" Type="http://schemas.openxmlformats.org/officeDocument/2006/relationships/image" Target="../media/image511.png"/><Relationship Id="rId3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24" Type="http://schemas.openxmlformats.org/officeDocument/2006/relationships/image" Target="../media/image631.png"/><Relationship Id="rId32" Type="http://schemas.openxmlformats.org/officeDocument/2006/relationships/image" Target="../media/image36.svg"/><Relationship Id="rId5" Type="http://schemas.openxmlformats.org/officeDocument/2006/relationships/image" Target="../media/image65.png"/><Relationship Id="rId23" Type="http://schemas.openxmlformats.org/officeDocument/2006/relationships/image" Target="../media/image62.png"/><Relationship Id="rId10" Type="http://schemas.openxmlformats.org/officeDocument/2006/relationships/image" Target="../media/image48.png"/><Relationship Id="rId31" Type="http://schemas.openxmlformats.org/officeDocument/2006/relationships/image" Target="../media/image35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30" Type="http://schemas.openxmlformats.org/officeDocument/2006/relationships/image" Target="../media/image641.png"/><Relationship Id="rId35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1.png"/><Relationship Id="rId7" Type="http://schemas.openxmlformats.org/officeDocument/2006/relationships/image" Target="../media/image7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0.png"/><Relationship Id="rId5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10" Type="http://schemas.openxmlformats.org/officeDocument/2006/relationships/image" Target="../media/image900.png"/><Relationship Id="rId4" Type="http://schemas.openxmlformats.org/officeDocument/2006/relationships/image" Target="../media/image441.png"/><Relationship Id="rId9" Type="http://schemas.openxmlformats.org/officeDocument/2006/relationships/image" Target="../media/image8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9.png"/><Relationship Id="rId7" Type="http://schemas.openxmlformats.org/officeDocument/2006/relationships/image" Target="../media/image51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1.png"/><Relationship Id="rId5" Type="http://schemas.openxmlformats.org/officeDocument/2006/relationships/image" Target="../media/image490.png"/><Relationship Id="rId10" Type="http://schemas.openxmlformats.org/officeDocument/2006/relationships/image" Target="../media/image540.png"/><Relationship Id="rId4" Type="http://schemas.openxmlformats.org/officeDocument/2006/relationships/image" Target="../media/image44.png"/><Relationship Id="rId9" Type="http://schemas.openxmlformats.org/officeDocument/2006/relationships/image" Target="../media/image5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80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0.png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71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9.png"/><Relationship Id="rId5" Type="http://schemas.openxmlformats.org/officeDocument/2006/relationships/image" Target="../media/image81.png"/><Relationship Id="rId10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jpg"/><Relationship Id="rId5" Type="http://schemas.openxmlformats.org/officeDocument/2006/relationships/image" Target="../media/image81.jpe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4.png"/><Relationship Id="rId7" Type="http://schemas.openxmlformats.org/officeDocument/2006/relationships/image" Target="../media/image1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14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16.pn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27.png"/><Relationship Id="rId14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jp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08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jpeg"/><Relationship Id="rId5" Type="http://schemas.openxmlformats.org/officeDocument/2006/relationships/image" Target="../media/image81.jpe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13" Type="http://schemas.openxmlformats.org/officeDocument/2006/relationships/image" Target="../media/image1110.png"/><Relationship Id="rId18" Type="http://schemas.openxmlformats.org/officeDocument/2006/relationships/image" Target="../media/image16.png"/><Relationship Id="rId7" Type="http://schemas.openxmlformats.org/officeDocument/2006/relationships/image" Target="../media/image56.png"/><Relationship Id="rId12" Type="http://schemas.openxmlformats.org/officeDocument/2006/relationships/image" Target="../media/image100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11" Type="http://schemas.openxmlformats.org/officeDocument/2006/relationships/image" Target="../media/image90.png"/><Relationship Id="rId5" Type="http://schemas.openxmlformats.org/officeDocument/2006/relationships/image" Target="../media/image6300.png"/><Relationship Id="rId15" Type="http://schemas.openxmlformats.org/officeDocument/2006/relationships/image" Target="../media/image13.png"/><Relationship Id="rId10" Type="http://schemas.openxmlformats.org/officeDocument/2006/relationships/image" Target="../media/image87.png"/><Relationship Id="rId9" Type="http://schemas.openxmlformats.org/officeDocument/2006/relationships/image" Target="../media/image711.png"/><Relationship Id="rId1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13" Type="http://schemas.openxmlformats.org/officeDocument/2006/relationships/image" Target="../media/image850.png"/><Relationship Id="rId12" Type="http://schemas.openxmlformats.org/officeDocument/2006/relationships/image" Target="../media/image843.png"/><Relationship Id="rId17" Type="http://schemas.openxmlformats.org/officeDocument/2006/relationships/image" Target="../media/image910.png"/><Relationship Id="rId16" Type="http://schemas.openxmlformats.org/officeDocument/2006/relationships/image" Target="../media/image891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75.png"/><Relationship Id="rId15" Type="http://schemas.openxmlformats.org/officeDocument/2006/relationships/image" Target="../media/image881.png"/><Relationship Id="rId10" Type="http://schemas.openxmlformats.org/officeDocument/2006/relationships/image" Target="../media/image820.png"/><Relationship Id="rId9" Type="http://schemas.openxmlformats.org/officeDocument/2006/relationships/image" Target="../media/image71.png"/><Relationship Id="rId14" Type="http://schemas.openxmlformats.org/officeDocument/2006/relationships/image" Target="../media/image8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80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71.png"/><Relationship Id="rId7" Type="http://schemas.openxmlformats.org/officeDocument/2006/relationships/image" Target="../media/image10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Relationship Id="rId9" Type="http://schemas.openxmlformats.org/officeDocument/2006/relationships/image" Target="../media/image10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26" Type="http://schemas.openxmlformats.org/officeDocument/2006/relationships/image" Target="../media/image9.png"/><Relationship Id="rId3" Type="http://schemas.openxmlformats.org/officeDocument/2006/relationships/image" Target="../media/image18.png"/><Relationship Id="rId21" Type="http://schemas.openxmlformats.org/officeDocument/2006/relationships/image" Target="../media/image40.png"/><Relationship Id="rId7" Type="http://schemas.openxmlformats.org/officeDocument/2006/relationships/image" Target="../media/image22.png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24" Type="http://schemas.openxmlformats.org/officeDocument/2006/relationships/image" Target="../media/image7.png"/><Relationship Id="rId5" Type="http://schemas.openxmlformats.org/officeDocument/2006/relationships/image" Target="../media/image20.png"/><Relationship Id="rId23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4.png"/><Relationship Id="rId22" Type="http://schemas.openxmlformats.org/officeDocument/2006/relationships/image" Target="../media/image55.png"/><Relationship Id="rId27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34.png"/><Relationship Id="rId18" Type="http://schemas.openxmlformats.org/officeDocument/2006/relationships/image" Target="../media/image390.png"/><Relationship Id="rId3" Type="http://schemas.openxmlformats.org/officeDocument/2006/relationships/image" Target="../media/image310.png"/><Relationship Id="rId12" Type="http://schemas.openxmlformats.org/officeDocument/2006/relationships/image" Target="../media/image330.png"/><Relationship Id="rId17" Type="http://schemas.openxmlformats.org/officeDocument/2006/relationships/image" Target="../media/image11.png"/><Relationship Id="rId2" Type="http://schemas.openxmlformats.org/officeDocument/2006/relationships/image" Target="../media/image210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20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12.png"/><Relationship Id="rId4" Type="http://schemas.openxmlformats.org/officeDocument/2006/relationships/image" Target="../media/image280.png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50.png"/><Relationship Id="rId3" Type="http://schemas.openxmlformats.org/officeDocument/2006/relationships/image" Target="../media/image26.png"/><Relationship Id="rId21" Type="http://schemas.openxmlformats.org/officeDocument/2006/relationships/image" Target="../media/image420.png"/><Relationship Id="rId12" Type="http://schemas.openxmlformats.org/officeDocument/2006/relationships/image" Target="../media/image27.png"/><Relationship Id="rId17" Type="http://schemas.openxmlformats.org/officeDocument/2006/relationships/image" Target="../media/image49.png"/><Relationship Id="rId2" Type="http://schemas.openxmlformats.org/officeDocument/2006/relationships/image" Target="../media/image25.png"/><Relationship Id="rId16" Type="http://schemas.openxmlformats.org/officeDocument/2006/relationships/image" Target="../media/image30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20.png"/><Relationship Id="rId15" Type="http://schemas.openxmlformats.org/officeDocument/2006/relationships/image" Target="../media/image31.svg"/><Relationship Id="rId23" Type="http://schemas.openxmlformats.org/officeDocument/2006/relationships/image" Target="../media/image53.png"/><Relationship Id="rId10" Type="http://schemas.openxmlformats.org/officeDocument/2006/relationships/image" Target="../media/image110.png"/><Relationship Id="rId19" Type="http://schemas.openxmlformats.org/officeDocument/2006/relationships/image" Target="../media/image51.png"/><Relationship Id="rId14" Type="http://schemas.openxmlformats.org/officeDocument/2006/relationships/image" Target="../media/image30.png"/><Relationship Id="rId22" Type="http://schemas.openxmlformats.org/officeDocument/2006/relationships/image" Target="../media/image430.png"/><Relationship Id="rId4" Type="http://schemas.openxmlformats.org/officeDocument/2006/relationships/image" Target="../media/image4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7EC1-FC2C-4BBD-B494-2627B3A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Energy-Efficient Neuromorphic Computing</a:t>
            </a:r>
            <a:endParaRPr lang="en-IN" sz="4000" dirty="0">
              <a:solidFill>
                <a:srgbClr val="0070C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1CE79-6EA6-403D-A72B-6FAD99BE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00DD2-633B-49F8-9F86-E24CE06C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84E4A-F5E8-4897-B79D-BEE72DE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D5A21-CB02-4782-B830-D837CC278D5E}"/>
              </a:ext>
            </a:extLst>
          </p:cNvPr>
          <p:cNvSpPr txBox="1"/>
          <p:nvPr/>
        </p:nvSpPr>
        <p:spPr>
          <a:xfrm>
            <a:off x="1" y="349899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Khritish</a:t>
            </a:r>
            <a:r>
              <a:rPr lang="en-US" sz="2400" dirty="0"/>
              <a:t> Kumar Behera 17125</a:t>
            </a:r>
            <a:endParaRPr lang="en-IN" sz="2400" dirty="0"/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3"/>
              </a:rPr>
              <a:t>khritish17@iiserb.ac.in</a:t>
            </a:r>
            <a:endParaRPr lang="en-IN" sz="2400" dirty="0"/>
          </a:p>
          <a:p>
            <a:pPr algn="ctr"/>
            <a:r>
              <a:rPr lang="en-IN" sz="2400" dirty="0"/>
              <a:t>Indian Institute of Science Education and Research [IISER] Bhopal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Advisor: </a:t>
            </a:r>
            <a:r>
              <a:rPr lang="en-IN" sz="2400" dirty="0" err="1"/>
              <a:t>Dr.</a:t>
            </a:r>
            <a:r>
              <a:rPr lang="en-IN" sz="2400" dirty="0"/>
              <a:t> Kuntal Roy</a:t>
            </a:r>
          </a:p>
          <a:p>
            <a:pPr algn="ctr"/>
            <a:r>
              <a:rPr lang="en-IN" sz="2400" dirty="0"/>
              <a:t>Mail: </a:t>
            </a:r>
            <a:r>
              <a:rPr lang="en-IN" sz="2400" dirty="0">
                <a:hlinkClick r:id="rId4"/>
              </a:rPr>
              <a:t>kuntal@iiserb.ac.in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8B02E9-275E-4D8B-89C3-F5F55EC327DF}"/>
              </a:ext>
            </a:extLst>
          </p:cNvPr>
          <p:cNvSpPr txBox="1">
            <a:spLocks/>
          </p:cNvSpPr>
          <p:nvPr/>
        </p:nvSpPr>
        <p:spPr>
          <a:xfrm>
            <a:off x="0" y="712177"/>
            <a:ext cx="9144000" cy="87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MS Project: Mid Term Presentation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88E45B-3799-4847-8DE6-C1E3600BBB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0"/>
          <a:stretch/>
        </p:blipFill>
        <p:spPr>
          <a:xfrm>
            <a:off x="3589952" y="1422212"/>
            <a:ext cx="1964094" cy="1936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E2A82-B67D-4491-99CA-22390AD727C5}"/>
              </a:ext>
            </a:extLst>
          </p:cNvPr>
          <p:cNvSpPr txBox="1"/>
          <p:nvPr/>
        </p:nvSpPr>
        <p:spPr>
          <a:xfrm>
            <a:off x="0" y="5864677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Date: 10-03-2022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623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3AB6-39BD-4295-953F-058105B7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Magneto-elastic anisotropy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BE24EE-9CE7-4B2A-AF4D-0F44674B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2EF9-7608-44FB-8F7F-64305A06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4EAD4-0C89-4280-B344-D666C9DC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10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/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Magnetostrictive Materials:</a:t>
                </a:r>
                <a:r>
                  <a:rPr lang="en-US" sz="2400" dirty="0"/>
                  <a:t> Certain ferromagnetic specimen changes its shape (strain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) during the process of magnetization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460B-0950-47B9-95F3-A7A16692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960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000" t="-5839" r="-933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503311-BC6C-4001-8F4F-108FCE59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/>
          <a:stretch/>
        </p:blipFill>
        <p:spPr>
          <a:xfrm>
            <a:off x="0" y="2622615"/>
            <a:ext cx="4280763" cy="2779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/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dirty="0"/>
                  <a:t> Magnetostriction Co-efficien</a:t>
                </a:r>
                <a:r>
                  <a:rPr lang="en-IN" sz="2400" dirty="0"/>
                  <a:t>t 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DAC8B3-148A-4B96-BC8F-9C9DFDA7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8" y="5498669"/>
                <a:ext cx="4050532" cy="369332"/>
              </a:xfrm>
              <a:prstGeom prst="rect">
                <a:avLst/>
              </a:prstGeom>
              <a:blipFill>
                <a:blip r:embed="rId4"/>
                <a:stretch>
                  <a:fillRect l="-2711" t="-24590" r="-3765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D3BB847-78E4-4E2D-AB2D-C7DEDE12615C}"/>
              </a:ext>
            </a:extLst>
          </p:cNvPr>
          <p:cNvSpPr txBox="1"/>
          <p:nvPr/>
        </p:nvSpPr>
        <p:spPr>
          <a:xfrm>
            <a:off x="2957790" y="1817540"/>
            <a:ext cx="292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Magnetic Anisotropy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EEC17-D2EE-496A-B1E0-B1E24BEA9DA5}"/>
              </a:ext>
            </a:extLst>
          </p:cNvPr>
          <p:cNvSpPr txBox="1"/>
          <p:nvPr/>
        </p:nvSpPr>
        <p:spPr>
          <a:xfrm>
            <a:off x="6446859" y="1860594"/>
            <a:ext cx="234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Stress Anisotropy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26EE433-2193-4A0B-81AF-969751894D97}"/>
              </a:ext>
            </a:extLst>
          </p:cNvPr>
          <p:cNvSpPr/>
          <p:nvPr/>
        </p:nvSpPr>
        <p:spPr>
          <a:xfrm rot="16200000">
            <a:off x="7426808" y="1321451"/>
            <a:ext cx="398841" cy="22840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/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E0C048-2451-4800-863B-3D7739513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349" y="2652016"/>
                <a:ext cx="1876546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  <a:prstDash val="soli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/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1755F4-0BDF-415C-BB43-4088E3F62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73" y="2600960"/>
                <a:ext cx="1235319" cy="830997"/>
              </a:xfrm>
              <a:prstGeom prst="rect">
                <a:avLst/>
              </a:prstGeom>
              <a:blipFill>
                <a:blip r:embed="rId6"/>
                <a:stretch>
                  <a:fillRect l="-1485" r="-27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/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𝑌𝑑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A1A51D-12CA-47BF-B6CD-9A429B1D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64" y="3536370"/>
                <a:ext cx="2162348" cy="763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/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Cobalt: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=−30×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r>
                  <a:rPr lang="en-IN" sz="2400" b="1" dirty="0" err="1"/>
                  <a:t>FeGa</a:t>
                </a:r>
                <a:r>
                  <a:rPr lang="en-IN" sz="24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2886C3-9B44-446C-9813-38A172AB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47" y="4312708"/>
                <a:ext cx="3629066" cy="2213939"/>
              </a:xfrm>
              <a:prstGeom prst="rect">
                <a:avLst/>
              </a:prstGeom>
              <a:blipFill>
                <a:blip r:embed="rId8"/>
                <a:stretch>
                  <a:fillRect l="-2517" t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D1EC9FC5-3326-4A73-B7CE-52CD1EBCDC1D}"/>
              </a:ext>
            </a:extLst>
          </p:cNvPr>
          <p:cNvSpPr/>
          <p:nvPr/>
        </p:nvSpPr>
        <p:spPr>
          <a:xfrm>
            <a:off x="5844449" y="1941026"/>
            <a:ext cx="585667" cy="300799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638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F63F-6257-4F5F-ADCD-1F10B7B3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Perpendicular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DFE4-3AE3-4BE5-8265-477B285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4" y="6490191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9A78D-9854-45AD-8277-42F862D2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11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746CC0-6CB3-4FCC-8DAF-35C8AFB63E77}"/>
              </a:ext>
            </a:extLst>
          </p:cNvPr>
          <p:cNvGrpSpPr/>
          <p:nvPr/>
        </p:nvGrpSpPr>
        <p:grpSpPr>
          <a:xfrm>
            <a:off x="6942098" y="334791"/>
            <a:ext cx="1742425" cy="1297315"/>
            <a:chOff x="4100028" y="4473242"/>
            <a:chExt cx="1742425" cy="1297315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0ED725B9-9CE3-42F1-A3CC-5CB8CF08AA61}"/>
                </a:ext>
              </a:extLst>
            </p:cNvPr>
            <p:cNvSpPr/>
            <p:nvPr/>
          </p:nvSpPr>
          <p:spPr>
            <a:xfrm>
              <a:off x="4205099" y="4894732"/>
              <a:ext cx="828068" cy="875825"/>
            </a:xfrm>
            <a:prstGeom prst="can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 w="25400">
              <a:solidFill>
                <a:schemeClr val="accent1">
                  <a:lumMod val="50000"/>
                  <a:alpha val="40000"/>
                </a:schemeClr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40F2AB5E-77BE-46BE-A0A9-813AC7C3F3BD}"/>
                </a:ext>
              </a:extLst>
            </p:cNvPr>
            <p:cNvSpPr/>
            <p:nvPr/>
          </p:nvSpPr>
          <p:spPr>
            <a:xfrm rot="16200000">
              <a:off x="4345692" y="5154174"/>
              <a:ext cx="567591" cy="255021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9DA01D-53A1-4CF1-B133-BB88E288DDAE}"/>
                </a:ext>
              </a:extLst>
            </p:cNvPr>
            <p:cNvSpPr txBox="1"/>
            <p:nvPr/>
          </p:nvSpPr>
          <p:spPr>
            <a:xfrm>
              <a:off x="4100028" y="447324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</a:t>
              </a:r>
              <a:r>
                <a:rPr lang="en-IN" sz="2400" b="0" i="0" dirty="0">
                  <a:latin typeface="+mj-lt"/>
                </a:rPr>
                <a:t>CrPt</a:t>
              </a:r>
              <a:endParaRPr lang="en-IN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F675C6-61E8-47F8-8B41-17333BD4B450}"/>
                </a:ext>
              </a:extLst>
            </p:cNvPr>
            <p:cNvSpPr txBox="1"/>
            <p:nvPr/>
          </p:nvSpPr>
          <p:spPr>
            <a:xfrm>
              <a:off x="5137518" y="5160645"/>
              <a:ext cx="704935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i="0" dirty="0">
                  <a:solidFill>
                    <a:srgbClr val="C00000"/>
                  </a:solidFill>
                  <a:latin typeface="+mj-lt"/>
                  <a:cs typeface="Arial" panose="020B0604020202020204" pitchFamily="34" charset="0"/>
                </a:rPr>
                <a:t>Bulk</a:t>
              </a:r>
              <a:endParaRPr lang="en-IN" sz="240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FAA49D-3678-4F9F-B18F-D69DCF3289EF}"/>
              </a:ext>
            </a:extLst>
          </p:cNvPr>
          <p:cNvGrpSpPr/>
          <p:nvPr/>
        </p:nvGrpSpPr>
        <p:grpSpPr>
          <a:xfrm>
            <a:off x="6406077" y="1679231"/>
            <a:ext cx="2935784" cy="1884435"/>
            <a:chOff x="6156306" y="4370035"/>
            <a:chExt cx="2905476" cy="18844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AD4B10-1A8A-4870-BC32-9B2EFE3F61FE}"/>
                </a:ext>
              </a:extLst>
            </p:cNvPr>
            <p:cNvSpPr txBox="1"/>
            <p:nvPr/>
          </p:nvSpPr>
          <p:spPr>
            <a:xfrm>
              <a:off x="7093159" y="5308892"/>
              <a:ext cx="1968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t</a:t>
              </a:r>
              <a:r>
                <a:rPr lang="en-IN" sz="2400" i="0" baseline="-25000" dirty="0">
                  <a:latin typeface="+mj-lt"/>
                </a:rPr>
                <a:t>CoFeB</a:t>
              </a:r>
              <a:r>
                <a:rPr lang="en-IN" sz="2400" i="0" dirty="0">
                  <a:latin typeface="+mj-lt"/>
                </a:rPr>
                <a:t>&lt;1.3 nm</a:t>
              </a:r>
              <a:endParaRPr lang="en-IN" sz="2400" baseline="-25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1AB552-AE98-4A97-A59C-3B5D13DFAD2B}"/>
                </a:ext>
              </a:extLst>
            </p:cNvPr>
            <p:cNvGrpSpPr/>
            <p:nvPr/>
          </p:nvGrpSpPr>
          <p:grpSpPr>
            <a:xfrm>
              <a:off x="6156306" y="4370035"/>
              <a:ext cx="2006499" cy="1884435"/>
              <a:chOff x="6172542" y="4371879"/>
              <a:chExt cx="2006499" cy="18844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90C59F-EBE8-4FE6-8CDD-E1B97B8F9896}"/>
                  </a:ext>
                </a:extLst>
              </p:cNvPr>
              <p:cNvSpPr txBox="1"/>
              <p:nvPr/>
            </p:nvSpPr>
            <p:spPr>
              <a:xfrm>
                <a:off x="7109395" y="4940811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i="0" dirty="0">
                    <a:latin typeface="+mj-lt"/>
                  </a:rPr>
                  <a:t>CoFeB</a:t>
                </a:r>
                <a:endParaRPr lang="en-IN" sz="2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EEF26-BAB7-4859-8B4B-F09CBFBAFDF3}"/>
                  </a:ext>
                </a:extLst>
              </p:cNvPr>
              <p:cNvSpPr txBox="1"/>
              <p:nvPr/>
            </p:nvSpPr>
            <p:spPr>
              <a:xfrm>
                <a:off x="7120124" y="4446458"/>
                <a:ext cx="1058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+mj-lt"/>
                  </a:rPr>
                  <a:t>MgO</a:t>
                </a:r>
                <a:endParaRPr lang="en-IN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274AB-7693-4322-BAC9-BAE0E2871094}"/>
                  </a:ext>
                </a:extLst>
              </p:cNvPr>
              <p:cNvSpPr txBox="1"/>
              <p:nvPr/>
            </p:nvSpPr>
            <p:spPr>
              <a:xfrm>
                <a:off x="6172542" y="5794649"/>
                <a:ext cx="1244276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  <a:latin typeface="+mj-lt"/>
                    <a:cs typeface="Arial" panose="020B0604020202020204" pitchFamily="34" charset="0"/>
                  </a:rPr>
                  <a:t>Interface</a:t>
                </a:r>
                <a:endParaRPr lang="en-IN" sz="2400" b="1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7" name="Cylinder 16">
                <a:extLst>
                  <a:ext uri="{FF2B5EF4-FFF2-40B4-BE49-F238E27FC236}">
                    <a16:creationId xmlns:a16="http://schemas.microsoft.com/office/drawing/2014/main" id="{48B7F9D7-BCFD-434F-A3E1-5776F283CA51}"/>
                  </a:ext>
                </a:extLst>
              </p:cNvPr>
              <p:cNvSpPr/>
              <p:nvPr/>
            </p:nvSpPr>
            <p:spPr>
              <a:xfrm>
                <a:off x="6260406" y="4371879"/>
                <a:ext cx="828068" cy="875824"/>
              </a:xfrm>
              <a:prstGeom prst="can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8" name="Cylinder 17">
                <a:extLst>
                  <a:ext uri="{FF2B5EF4-FFF2-40B4-BE49-F238E27FC236}">
                    <a16:creationId xmlns:a16="http://schemas.microsoft.com/office/drawing/2014/main" id="{B09F71FA-437D-4AF4-80A3-7071AC29BD7C}"/>
                  </a:ext>
                </a:extLst>
              </p:cNvPr>
              <p:cNvSpPr/>
              <p:nvPr/>
            </p:nvSpPr>
            <p:spPr>
              <a:xfrm>
                <a:off x="6257932" y="4938129"/>
                <a:ext cx="828068" cy="875825"/>
              </a:xfrm>
              <a:prstGeom prst="can">
                <a:avLst/>
              </a:prstGeom>
              <a:solidFill>
                <a:schemeClr val="accent1">
                  <a:lumMod val="75000"/>
                  <a:alpha val="40000"/>
                </a:schemeClr>
              </a:solidFill>
              <a:ln w="25400">
                <a:solidFill>
                  <a:schemeClr val="accent1">
                    <a:lumMod val="50000"/>
                    <a:alpha val="70000"/>
                  </a:schemeClr>
                </a:solidFill>
              </a:ln>
              <a:scene3d>
                <a:camera prst="orthographicFront">
                  <a:rot lat="24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Arrow: Left-Right 18">
                <a:extLst>
                  <a:ext uri="{FF2B5EF4-FFF2-40B4-BE49-F238E27FC236}">
                    <a16:creationId xmlns:a16="http://schemas.microsoft.com/office/drawing/2014/main" id="{0BA3CA87-6CD6-454A-9AB6-2228C26FEA0D}"/>
                  </a:ext>
                </a:extLst>
              </p:cNvPr>
              <p:cNvSpPr/>
              <p:nvPr/>
            </p:nvSpPr>
            <p:spPr>
              <a:xfrm rot="16200000">
                <a:off x="6388297" y="5248531"/>
                <a:ext cx="567591" cy="255021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157EA95A-98F4-4DE4-8CFC-E7911F364390}"/>
              </a:ext>
            </a:extLst>
          </p:cNvPr>
          <p:cNvSpPr txBox="1">
            <a:spLocks/>
          </p:cNvSpPr>
          <p:nvPr/>
        </p:nvSpPr>
        <p:spPr>
          <a:xfrm>
            <a:off x="3051559" y="649157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IISER Bhopal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287D21-859E-4EC9-B810-B06D24FF691E}"/>
              </a:ext>
            </a:extLst>
          </p:cNvPr>
          <p:cNvSpPr txBox="1"/>
          <p:nvPr/>
        </p:nvSpPr>
        <p:spPr>
          <a:xfrm>
            <a:off x="5625025" y="5175505"/>
            <a:ext cx="2900049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Circular cross-section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/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𝑃𝑀𝐴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PMA</m:t>
                          </m:r>
                        </m:sub>
                      </m:sSub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func>
                        <m:func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E2FAA10-9AFE-4ECE-8DB3-0DDFB432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41" y="5758533"/>
                <a:ext cx="483887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/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𝑃𝑀𝐴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𝑖𝑛𝑡𝑒</m:t>
                          </m:r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rf</m:t>
                          </m:r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𝑎𝑐𝑒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850ED1-D721-4769-BDC0-E8A0819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" y="5309702"/>
                <a:ext cx="4914941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/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062583-0230-4A90-86DB-D79951C75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8" y="4508314"/>
                <a:ext cx="7272947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/>
              <p:nvPr/>
            </p:nvSpPr>
            <p:spPr>
              <a:xfrm>
                <a:off x="-116680" y="3270460"/>
                <a:ext cx="501327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 dirty="0">
                          <a:latin typeface="Cambria Math" panose="02040503050406030204" pitchFamily="18" charset="0"/>
                        </a:rPr>
                        <m:t>𝛺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5CCC26-AC59-4E97-9231-38781EB46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680" y="3270460"/>
                <a:ext cx="5013278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/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8A72B5-AAC3-4C76-B3C2-AC53141B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40" y="6124939"/>
                <a:ext cx="3566070" cy="519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/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400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IN" sz="2400" b="0" i="1" dirty="0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D05E84-DDD6-4217-91F3-564FBE82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537" y="5574279"/>
                <a:ext cx="3534552" cy="519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/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73BA33-502B-43AB-B190-3FD62917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6" y="4059231"/>
                <a:ext cx="8963827" cy="418245"/>
              </a:xfrm>
              <a:prstGeom prst="rect">
                <a:avLst/>
              </a:prstGeom>
              <a:blipFill>
                <a:blip r:embed="rId9"/>
                <a:stretch>
                  <a:fillRect l="-884" r="-68" b="-220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/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Easy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C3664-BA4A-430D-A29C-657428AC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31" y="920708"/>
                <a:ext cx="1861192" cy="830997"/>
              </a:xfrm>
              <a:prstGeom prst="rect">
                <a:avLst/>
              </a:prstGeom>
              <a:blipFill>
                <a:blip r:embed="rId10"/>
                <a:stretch>
                  <a:fillRect l="-327" t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/>
              <p:nvPr/>
            </p:nvSpPr>
            <p:spPr>
              <a:xfrm>
                <a:off x="2576711" y="2985224"/>
                <a:ext cx="3662405" cy="46166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Magnet’s plane: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D7D326-2E41-44CA-8D97-6F64AB99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711" y="2985224"/>
                <a:ext cx="3662405" cy="461665"/>
              </a:xfrm>
              <a:prstGeom prst="rect">
                <a:avLst/>
              </a:prstGeom>
              <a:blipFill>
                <a:blip r:embed="rId11"/>
                <a:stretch>
                  <a:fillRect l="-2667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/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Hard axis: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F09597-8D0A-41A5-B947-500B369B5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42" y="1834361"/>
                <a:ext cx="1492938" cy="830997"/>
              </a:xfrm>
              <a:prstGeom prst="rect">
                <a:avLst/>
              </a:prstGeom>
              <a:blipFill>
                <a:blip r:embed="rId12"/>
                <a:stretch>
                  <a:fillRect l="-3265" t="-5882" r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6E36C38-37AF-4BF2-922D-4375F411EE56}"/>
              </a:ext>
            </a:extLst>
          </p:cNvPr>
          <p:cNvGrpSpPr/>
          <p:nvPr/>
        </p:nvGrpSpPr>
        <p:grpSpPr>
          <a:xfrm>
            <a:off x="1601407" y="783319"/>
            <a:ext cx="2421495" cy="2199297"/>
            <a:chOff x="1758629" y="693368"/>
            <a:chExt cx="2421495" cy="21992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978D852-A332-46B3-9C96-B48986004A86}"/>
                </a:ext>
              </a:extLst>
            </p:cNvPr>
            <p:cNvGrpSpPr/>
            <p:nvPr/>
          </p:nvGrpSpPr>
          <p:grpSpPr>
            <a:xfrm>
              <a:off x="1758629" y="693368"/>
              <a:ext cx="2421495" cy="2065566"/>
              <a:chOff x="1543348" y="1234432"/>
              <a:chExt cx="2663644" cy="206556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8411D04-C1D7-483B-8ADE-0C5ACCC71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8345" y="1396906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20C1B8B-A9F9-4023-8E1A-788639E80FCC}"/>
                  </a:ext>
                </a:extLst>
              </p:cNvPr>
              <p:cNvCxnSpPr/>
              <p:nvPr/>
            </p:nvCxnSpPr>
            <p:spPr>
              <a:xfrm>
                <a:off x="2678345" y="2560859"/>
                <a:ext cx="121257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CC75DD5-BE10-44AA-83EE-D6CAB0764320}"/>
                  </a:ext>
                </a:extLst>
              </p:cNvPr>
              <p:cNvCxnSpPr/>
              <p:nvPr/>
            </p:nvCxnSpPr>
            <p:spPr>
              <a:xfrm flipH="1">
                <a:off x="1868783" y="255487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Arrow: Up-Down 69">
                <a:extLst>
                  <a:ext uri="{FF2B5EF4-FFF2-40B4-BE49-F238E27FC236}">
                    <a16:creationId xmlns:a16="http://schemas.microsoft.com/office/drawing/2014/main" id="{FB85DEC9-4E20-4DC6-9363-7173A7A7DC69}"/>
                  </a:ext>
                </a:extLst>
              </p:cNvPr>
              <p:cNvSpPr/>
              <p:nvPr/>
            </p:nvSpPr>
            <p:spPr>
              <a:xfrm>
                <a:off x="2512413" y="2038841"/>
                <a:ext cx="343119" cy="953037"/>
              </a:xfrm>
              <a:prstGeom prst="upDown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0CCD2D-3EC6-4670-9FE0-14A14F616F9F}"/>
                  </a:ext>
                </a:extLst>
              </p:cNvPr>
              <p:cNvSpPr txBox="1"/>
              <p:nvPr/>
            </p:nvSpPr>
            <p:spPr>
              <a:xfrm>
                <a:off x="2287392" y="1234432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A17EFAE-A711-4630-8FFA-405F936E8C6E}"/>
                  </a:ext>
                </a:extLst>
              </p:cNvPr>
              <p:cNvSpPr txBox="1"/>
              <p:nvPr/>
            </p:nvSpPr>
            <p:spPr>
              <a:xfrm>
                <a:off x="3845046" y="229411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5691EE-0971-44F9-8304-090301E39DEC}"/>
                  </a:ext>
                </a:extLst>
              </p:cNvPr>
              <p:cNvSpPr txBox="1"/>
              <p:nvPr/>
            </p:nvSpPr>
            <p:spPr>
              <a:xfrm>
                <a:off x="1543348" y="2838333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74" name="Cylinder 73">
                <a:extLst>
                  <a:ext uri="{FF2B5EF4-FFF2-40B4-BE49-F238E27FC236}">
                    <a16:creationId xmlns:a16="http://schemas.microsoft.com/office/drawing/2014/main" id="{9F14FFA0-8788-4AD1-AA34-2478B5834F31}"/>
                  </a:ext>
                </a:extLst>
              </p:cNvPr>
              <p:cNvSpPr/>
              <p:nvPr/>
            </p:nvSpPr>
            <p:spPr>
              <a:xfrm>
                <a:off x="2282129" y="1800059"/>
                <a:ext cx="828068" cy="1282781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  <a:alpha val="70000"/>
                </a:schemeClr>
              </a:solidFill>
              <a:ln w="25400">
                <a:solidFill>
                  <a:schemeClr val="accent1">
                    <a:lumMod val="50000"/>
                    <a:alpha val="4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D887182-E8BD-49C8-A17F-EEE48F88D1D6}"/>
                    </a:ext>
                  </a:extLst>
                </p:cNvPr>
                <p:cNvSpPr txBox="1"/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AC4F1BC-B853-440D-81AB-0EC91F953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146" y="2492555"/>
                  <a:ext cx="1348820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5BD4D4A-AFBE-4348-BB83-0BD8FF8A5D9A}"/>
                    </a:ext>
                  </a:extLst>
                </p:cNvPr>
                <p:cNvSpPr txBox="1"/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D3BACF-9D9D-471E-8F6E-820571A68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395" y="958966"/>
                  <a:ext cx="1114727" cy="4001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/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F20455E-FD8E-431F-BB8A-503467EC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704" y="5565356"/>
                <a:ext cx="525389" cy="461665"/>
              </a:xfrm>
              <a:prstGeom prst="rect">
                <a:avLst/>
              </a:prstGeom>
              <a:blipFill>
                <a:blip r:embed="rId25"/>
                <a:stretch>
                  <a:fillRect r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E4A331E-B95A-4E73-AB34-9F2582B91653}"/>
              </a:ext>
            </a:extLst>
          </p:cNvPr>
          <p:cNvGrpSpPr/>
          <p:nvPr/>
        </p:nvGrpSpPr>
        <p:grpSpPr>
          <a:xfrm>
            <a:off x="3660045" y="839046"/>
            <a:ext cx="3004940" cy="2117353"/>
            <a:chOff x="5672290" y="1102182"/>
            <a:chExt cx="3479126" cy="219775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F0EAFBE-1614-4E8E-98A6-ABBD60948BDF}"/>
                </a:ext>
              </a:extLst>
            </p:cNvPr>
            <p:cNvGrpSpPr/>
            <p:nvPr/>
          </p:nvGrpSpPr>
          <p:grpSpPr>
            <a:xfrm>
              <a:off x="5672290" y="1102182"/>
              <a:ext cx="3479126" cy="2197751"/>
              <a:chOff x="5308669" y="1087690"/>
              <a:chExt cx="3479126" cy="2197751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49374BB-4A92-4763-8E0C-133330D1A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4617" y="1282635"/>
                <a:ext cx="0" cy="115475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04735E8-D41F-4CD9-97E4-3BCD53306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44929"/>
                <a:ext cx="1211985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03A3050-E733-463F-AC11-09A7BF121C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5055" y="2440382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C28AE92-2060-45F0-866B-7CF2F11594C6}"/>
                  </a:ext>
                </a:extLst>
              </p:cNvPr>
              <p:cNvSpPr txBox="1"/>
              <p:nvPr/>
            </p:nvSpPr>
            <p:spPr>
              <a:xfrm>
                <a:off x="5308669" y="2823776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/>
                  <a:t>x</a:t>
                </a:r>
                <a:endParaRPr lang="en-IN" sz="2400" b="1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3DC5D62-3077-43DD-8D77-557D1659B5E9}"/>
                  </a:ext>
                </a:extLst>
              </p:cNvPr>
              <p:cNvSpPr txBox="1"/>
              <p:nvPr/>
            </p:nvSpPr>
            <p:spPr>
              <a:xfrm>
                <a:off x="7550981" y="2196595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4535D8-10DC-4069-A8A5-809FA3F1E450}"/>
                  </a:ext>
                </a:extLst>
              </p:cNvPr>
              <p:cNvSpPr txBox="1"/>
              <p:nvPr/>
            </p:nvSpPr>
            <p:spPr>
              <a:xfrm>
                <a:off x="5928503" y="1104702"/>
                <a:ext cx="3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8E08CBD-9AC2-4E88-B8FA-6513F0C93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6680" y="1981740"/>
                <a:ext cx="1011742" cy="44601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D057D8-AF28-4B72-A76C-1A912CE6B5BA}"/>
                  </a:ext>
                </a:extLst>
              </p:cNvPr>
              <p:cNvSpPr txBox="1"/>
              <p:nvPr/>
            </p:nvSpPr>
            <p:spPr>
              <a:xfrm>
                <a:off x="6438618" y="1087690"/>
                <a:ext cx="2349177" cy="86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Magnetization</a:t>
                </a:r>
              </a:p>
              <a:p>
                <a:pPr algn="ctr"/>
                <a:r>
                  <a:rPr lang="en-IN" sz="2400" b="1" dirty="0">
                    <a:solidFill>
                      <a:srgbClr val="C00000"/>
                    </a:solidFill>
                  </a:rPr>
                  <a:t> direction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18D432F-D4B8-47D5-BA47-A80E8F0C990B}"/>
                      </a:ext>
                    </a:extLst>
                  </p:cNvPr>
                  <p:cNvSpPr txBox="1"/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48DF31D-94AA-4FA7-8568-CB522D69DC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6254" y="1584463"/>
                    <a:ext cx="36194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5085" r="-169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2443739-9758-4F0E-8036-3838F3FF2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1443" y="1978416"/>
                <a:ext cx="0" cy="966859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75E5422-FE72-4A33-BFFF-81F3D2E91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4617" y="2460928"/>
                <a:ext cx="986826" cy="484347"/>
              </a:xfrm>
              <a:prstGeom prst="line">
                <a:avLst/>
              </a:prstGeom>
              <a:ln w="38100"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3942DE11-9485-4DBE-92E8-0E2411D576B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IN" sz="240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EF731C-2C85-48CE-AABB-DAF466F14B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3581" y="2642309"/>
                    <a:ext cx="361946" cy="47919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385" r="-38462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8" name="Graphic 77" descr="Line arrow Counter clockwise curve">
              <a:extLst>
                <a:ext uri="{FF2B5EF4-FFF2-40B4-BE49-F238E27FC236}">
                  <a16:creationId xmlns:a16="http://schemas.microsoft.com/office/drawing/2014/main" id="{61804979-8798-4F26-86A8-2EF50DED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6213955">
              <a:off x="6521169" y="2403450"/>
              <a:ext cx="468447" cy="468447"/>
            </a:xfrm>
            <a:prstGeom prst="rect">
              <a:avLst/>
            </a:prstGeom>
          </p:spPr>
        </p:pic>
        <p:pic>
          <p:nvPicPr>
            <p:cNvPr id="79" name="Graphic 78" descr="Line arrow Counter clockwise curve">
              <a:extLst>
                <a:ext uri="{FF2B5EF4-FFF2-40B4-BE49-F238E27FC236}">
                  <a16:creationId xmlns:a16="http://schemas.microsoft.com/office/drawing/2014/main" id="{A1D73127-509E-43D2-875E-BF78AD8B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7387071" flipH="1">
              <a:off x="6561233" y="1870315"/>
              <a:ext cx="677967" cy="4684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/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dirty="0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9B8D9CD-70DD-4F1A-B03D-ECFE1034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402" y="3565826"/>
                <a:ext cx="4005391" cy="493405"/>
              </a:xfrm>
              <a:prstGeom prst="rect">
                <a:avLst/>
              </a:prstGeom>
              <a:blipFill>
                <a:blip r:embed="rId35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5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75" grpId="0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2CACB-6F69-419A-A4D6-4E4A5C34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084A8-F503-4559-972A-F013CBE6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7419-34F1-473A-A6CA-6C61EB8B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C7948-DEB3-4013-817E-BBF412B9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3037"/>
          </a:xfrm>
        </p:spPr>
        <p:txBody>
          <a:bodyPr/>
          <a:lstStyle/>
          <a:p>
            <a:r>
              <a:rPr lang="en-IN" dirty="0"/>
              <a:t>Perpendicular interface anisotropy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F98C8-02CA-4DED-A139-52D3D2F9A0D5}"/>
              </a:ext>
            </a:extLst>
          </p:cNvPr>
          <p:cNvSpPr txBox="1"/>
          <p:nvPr/>
        </p:nvSpPr>
        <p:spPr>
          <a:xfrm>
            <a:off x="53826" y="5998888"/>
            <a:ext cx="9036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Ikeda, S. et al. "A perpendicular-anisotropy CoFeB–MgO magnetic tunnel junction." </a:t>
            </a:r>
          </a:p>
          <a:p>
            <a:pPr algn="ctr"/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 (2010) 721-724</a:t>
            </a:r>
            <a:endParaRPr lang="en-IN" sz="1600" dirty="0"/>
          </a:p>
        </p:txBody>
      </p:sp>
      <p:pic>
        <p:nvPicPr>
          <p:cNvPr id="8" name="Content Placeholder 50">
            <a:extLst>
              <a:ext uri="{FF2B5EF4-FFF2-40B4-BE49-F238E27FC236}">
                <a16:creationId xmlns:a16="http://schemas.microsoft.com/office/drawing/2014/main" id="{5423FCCF-30FF-460D-973F-BFE929C7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2" y="812099"/>
            <a:ext cx="4749775" cy="1891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7ABE2-F858-449E-A541-B0692A489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31" y="812099"/>
            <a:ext cx="4245994" cy="18913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E0049A5-D584-46AD-A255-C4D153192F0D}"/>
              </a:ext>
            </a:extLst>
          </p:cNvPr>
          <p:cNvGrpSpPr/>
          <p:nvPr/>
        </p:nvGrpSpPr>
        <p:grpSpPr>
          <a:xfrm>
            <a:off x="-162020" y="3762015"/>
            <a:ext cx="6020096" cy="1184429"/>
            <a:chOff x="85331" y="2762774"/>
            <a:chExt cx="6020096" cy="1184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8D52BE-0517-4EA3-8E2A-EFA29E624E18}"/>
                    </a:ext>
                  </a:extLst>
                </p:cNvPr>
                <p:cNvSpPr txBox="1"/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l-GR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Ω</m:t>
                            </m:r>
                          </m:den>
                        </m:f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</m:e>
                        </m:d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𝐶𝑜𝐹𝑒𝐵</m:t>
                            </m:r>
                          </m:den>
                        </m:f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0DCE47-D530-4936-A683-E59ECF6B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1" y="3153652"/>
                  <a:ext cx="5473272" cy="793551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EDBA4-F7A5-45A1-B55A-033EFC0233ED}"/>
                </a:ext>
              </a:extLst>
            </p:cNvPr>
            <p:cNvSpPr txBox="1"/>
            <p:nvPr/>
          </p:nvSpPr>
          <p:spPr>
            <a:xfrm>
              <a:off x="3265210" y="2769385"/>
              <a:ext cx="2840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Interfacial anisotropy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AC6571-2C20-4626-8A67-EE07C5C83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972" y="3108332"/>
              <a:ext cx="199615" cy="2332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7A644B-A9BD-4580-8AA1-31A90F9F2068}"/>
                </a:ext>
              </a:extLst>
            </p:cNvPr>
            <p:cNvSpPr txBox="1"/>
            <p:nvPr/>
          </p:nvSpPr>
          <p:spPr>
            <a:xfrm>
              <a:off x="1941512" y="2762774"/>
              <a:ext cx="812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Bulk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1FF1C1-7745-4CBE-8625-EBE54D3C4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6385" y="3121688"/>
              <a:ext cx="530579" cy="2967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C3B3DD-C85C-4CEB-940E-C2E57252586F}"/>
              </a:ext>
            </a:extLst>
          </p:cNvPr>
          <p:cNvGrpSpPr/>
          <p:nvPr/>
        </p:nvGrpSpPr>
        <p:grpSpPr>
          <a:xfrm>
            <a:off x="5420109" y="3089374"/>
            <a:ext cx="3819335" cy="2357468"/>
            <a:chOff x="5381201" y="577707"/>
            <a:chExt cx="3688552" cy="21803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2C4367-D4F4-40B7-99C7-32E48AA37A05}"/>
                </a:ext>
              </a:extLst>
            </p:cNvPr>
            <p:cNvGrpSpPr/>
            <p:nvPr/>
          </p:nvGrpSpPr>
          <p:grpSpPr>
            <a:xfrm>
              <a:off x="5922607" y="878436"/>
              <a:ext cx="3147146" cy="1879620"/>
              <a:chOff x="6096012" y="4370035"/>
              <a:chExt cx="3114654" cy="1879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19AF52E-4FF8-4BBE-A2BF-9F0A3D631DE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i="1" baseline="-25000" dirty="0">
                              <a:latin typeface="Cambria Math" panose="02040503050406030204" pitchFamily="18" charset="0"/>
                            </a:rPr>
                            <m:t>𝐶𝑜𝐹𝑒𝐵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400" i="1" dirty="0" smtClean="0">
                              <a:latin typeface="Cambria Math" panose="02040503050406030204" pitchFamily="18" charset="0"/>
                            </a:rPr>
                            <m:t>1.3 </m:t>
                          </m:r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𝑛𝑚</m:t>
                          </m:r>
                        </m:oMath>
                      </m:oMathPara>
                    </a14:m>
                    <a:endParaRPr lang="en-IN" sz="2400" baseline="-250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55CD10F-9605-458C-81FC-CAC04F299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2534" y="4827439"/>
                    <a:ext cx="2198132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6709686-023F-4A54-B193-D3C1B5EDE88C}"/>
                  </a:ext>
                </a:extLst>
              </p:cNvPr>
              <p:cNvGrpSpPr/>
              <p:nvPr/>
            </p:nvGrpSpPr>
            <p:grpSpPr>
              <a:xfrm>
                <a:off x="6096012" y="4370035"/>
                <a:ext cx="2066793" cy="1879620"/>
                <a:chOff x="6112248" y="4371879"/>
                <a:chExt cx="2066793" cy="187962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F139B7-4FC6-43B5-A25A-359EE2098FB0}"/>
                    </a:ext>
                  </a:extLst>
                </p:cNvPr>
                <p:cNvSpPr txBox="1"/>
                <p:nvPr/>
              </p:nvSpPr>
              <p:spPr>
                <a:xfrm>
                  <a:off x="7120124" y="4446458"/>
                  <a:ext cx="10589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latin typeface="+mj-lt"/>
                    </a:rPr>
                    <a:t>MgO</a:t>
                  </a:r>
                  <a:endParaRPr lang="en-IN" sz="2400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7956E2-2B54-40F7-84F6-3B9CB2DE34EF}"/>
                    </a:ext>
                  </a:extLst>
                </p:cNvPr>
                <p:cNvSpPr txBox="1"/>
                <p:nvPr/>
              </p:nvSpPr>
              <p:spPr>
                <a:xfrm>
                  <a:off x="6112248" y="5824519"/>
                  <a:ext cx="1256721" cy="4269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Interface</a:t>
                  </a:r>
                </a:p>
              </p:txBody>
            </p:sp>
            <p:sp>
              <p:nvSpPr>
                <p:cNvPr id="29" name="Cylinder 28">
                  <a:extLst>
                    <a:ext uri="{FF2B5EF4-FFF2-40B4-BE49-F238E27FC236}">
                      <a16:creationId xmlns:a16="http://schemas.microsoft.com/office/drawing/2014/main" id="{C5315457-75B3-4315-BA58-4C0321399C69}"/>
                    </a:ext>
                  </a:extLst>
                </p:cNvPr>
                <p:cNvSpPr/>
                <p:nvPr/>
              </p:nvSpPr>
              <p:spPr>
                <a:xfrm>
                  <a:off x="6260406" y="4371879"/>
                  <a:ext cx="828068" cy="875824"/>
                </a:xfrm>
                <a:prstGeom prst="can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0" name="Cylinder 29">
                  <a:extLst>
                    <a:ext uri="{FF2B5EF4-FFF2-40B4-BE49-F238E27FC236}">
                      <a16:creationId xmlns:a16="http://schemas.microsoft.com/office/drawing/2014/main" id="{15912B44-4AB4-49DE-853E-E5E7EA0A044D}"/>
                    </a:ext>
                  </a:extLst>
                </p:cNvPr>
                <p:cNvSpPr/>
                <p:nvPr/>
              </p:nvSpPr>
              <p:spPr>
                <a:xfrm>
                  <a:off x="6257932" y="4938129"/>
                  <a:ext cx="828068" cy="875825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Arrow: Left-Right 30">
                  <a:extLst>
                    <a:ext uri="{FF2B5EF4-FFF2-40B4-BE49-F238E27FC236}">
                      <a16:creationId xmlns:a16="http://schemas.microsoft.com/office/drawing/2014/main" id="{5C64ACC1-500F-4BF5-B56C-AA1E06ACE0A7}"/>
                    </a:ext>
                  </a:extLst>
                </p:cNvPr>
                <p:cNvSpPr/>
                <p:nvPr/>
              </p:nvSpPr>
              <p:spPr>
                <a:xfrm rot="16200000">
                  <a:off x="6388297" y="5248531"/>
                  <a:ext cx="567591" cy="255021"/>
                </a:xfrm>
                <a:prstGeom prst="leftRight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678924-D34A-4256-ACFA-C2B43A5F3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163" y="738984"/>
              <a:ext cx="9661" cy="11304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34811B-ECB8-4B82-ACCB-AD58F05CF971}"/>
                </a:ext>
              </a:extLst>
            </p:cNvPr>
            <p:cNvCxnSpPr/>
            <p:nvPr/>
          </p:nvCxnSpPr>
          <p:spPr>
            <a:xfrm>
              <a:off x="6497914" y="1875401"/>
              <a:ext cx="1212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CC5410-7670-426C-8D87-769C52D821A1}"/>
                </a:ext>
              </a:extLst>
            </p:cNvPr>
            <p:cNvCxnSpPr/>
            <p:nvPr/>
          </p:nvCxnSpPr>
          <p:spPr>
            <a:xfrm flipH="1">
              <a:off x="5688352" y="1875401"/>
              <a:ext cx="809562" cy="5596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1F045-D4E7-4FD6-9049-044DF7E874FF}"/>
                </a:ext>
              </a:extLst>
            </p:cNvPr>
            <p:cNvSpPr txBox="1"/>
            <p:nvPr/>
          </p:nvSpPr>
          <p:spPr>
            <a:xfrm>
              <a:off x="6106444" y="57770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3BC8AC-990A-4E87-96E8-9ED79D370743}"/>
                </a:ext>
              </a:extLst>
            </p:cNvPr>
            <p:cNvSpPr txBox="1"/>
            <p:nvPr/>
          </p:nvSpPr>
          <p:spPr>
            <a:xfrm>
              <a:off x="7707866" y="1587528"/>
              <a:ext cx="36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CC6BE-D123-4F20-B1F4-4616C92B0F52}"/>
                </a:ext>
              </a:extLst>
            </p:cNvPr>
            <p:cNvSpPr txBox="1"/>
            <p:nvPr/>
          </p:nvSpPr>
          <p:spPr>
            <a:xfrm>
              <a:off x="5381201" y="2215777"/>
              <a:ext cx="362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3014C5-DBDE-432D-BA1E-291310DC5542}"/>
                </a:ext>
              </a:extLst>
            </p:cNvPr>
            <p:cNvSpPr txBox="1"/>
            <p:nvPr/>
          </p:nvSpPr>
          <p:spPr>
            <a:xfrm>
              <a:off x="6904273" y="1880186"/>
              <a:ext cx="1069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0" dirty="0">
                  <a:latin typeface="+mj-lt"/>
                </a:rPr>
                <a:t>CoFeB</a:t>
              </a:r>
              <a:endParaRPr lang="en-IN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/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l-G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n-I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𝐶𝑜𝐹𝑒𝐵</m:t>
                      </m:r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40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050311-E4D6-4905-A4E6-C66ACB51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4" y="5020427"/>
                <a:ext cx="4845377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/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IN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IN" sz="2400" i="1" dirty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≃1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C776C0-35B4-4B1B-A397-09E05245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431" y="3278701"/>
                <a:ext cx="2863651" cy="493405"/>
              </a:xfrm>
              <a:prstGeom prst="rect">
                <a:avLst/>
              </a:prstGeom>
              <a:blipFill>
                <a:blip r:embed="rId8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/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=1.3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𝑚𝐽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baseline="-25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9C9A17-3583-4EB8-BC2A-2C4390D15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704" y="3252479"/>
                <a:ext cx="2260405" cy="460575"/>
              </a:xfrm>
              <a:prstGeom prst="rect">
                <a:avLst/>
              </a:prstGeom>
              <a:blipFill>
                <a:blip r:embed="rId9"/>
                <a:stretch>
                  <a:fillRect l="-270"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86FC4C1-0640-4E30-85BB-3494277E3CF1}"/>
              </a:ext>
            </a:extLst>
          </p:cNvPr>
          <p:cNvSpPr txBox="1"/>
          <p:nvPr/>
        </p:nvSpPr>
        <p:spPr>
          <a:xfrm>
            <a:off x="89632" y="2447704"/>
            <a:ext cx="120626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In-plane</a:t>
            </a:r>
          </a:p>
          <a:p>
            <a:pPr algn="ctr"/>
            <a:r>
              <a:rPr lang="en-IN" sz="2400" dirty="0"/>
              <a:t>sample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C90D3E-0267-4D32-8648-30F8D192E717}"/>
              </a:ext>
            </a:extLst>
          </p:cNvPr>
          <p:cNvSpPr txBox="1"/>
          <p:nvPr/>
        </p:nvSpPr>
        <p:spPr>
          <a:xfrm>
            <a:off x="7295294" y="2493366"/>
            <a:ext cx="177726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Out-of-plane </a:t>
            </a:r>
          </a:p>
          <a:p>
            <a:pPr algn="ctr"/>
            <a:r>
              <a:rPr lang="en-IN" sz="2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8123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73BD9-BB1B-4022-BA95-3B8108E2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3C5BDC-05BB-4B6A-9078-EF0D62CB87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/>
              <a:t>Giant Magneto-Resistance (GMR)</a:t>
            </a:r>
            <a:endParaRPr lang="en-IN" sz="32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F25F8-458A-4D1C-83FC-78D3FEAD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" y="1319553"/>
            <a:ext cx="4381078" cy="4362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E3705-D646-46A2-9C49-5E72AEA9C671}"/>
              </a:ext>
            </a:extLst>
          </p:cNvPr>
          <p:cNvSpPr txBox="1"/>
          <p:nvPr/>
        </p:nvSpPr>
        <p:spPr>
          <a:xfrm>
            <a:off x="-364" y="5594517"/>
            <a:ext cx="399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Fert,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M.N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Baibich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2472 (1988)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Grunberg,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G.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Binash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39, 4828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(1989)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01020-DE8F-4BE4-8736-334AC1BAFC67}"/>
              </a:ext>
            </a:extLst>
          </p:cNvPr>
          <p:cNvSpPr txBox="1"/>
          <p:nvPr/>
        </p:nvSpPr>
        <p:spPr>
          <a:xfrm>
            <a:off x="15915" y="900290"/>
            <a:ext cx="44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Giant Magneto-Resistance (GMR)</a:t>
            </a:r>
            <a:endParaRPr kumimoji="0" lang="en-IN" sz="16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140EF3-B1AE-496D-B2E4-50B14C7B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49" y="1561704"/>
            <a:ext cx="4176030" cy="4166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088867-C177-4044-B850-F9A1E2B14AE0}"/>
              </a:ext>
            </a:extLst>
          </p:cNvPr>
          <p:cNvSpPr txBox="1"/>
          <p:nvPr/>
        </p:nvSpPr>
        <p:spPr>
          <a:xfrm>
            <a:off x="4194540" y="4715666"/>
            <a:ext cx="85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1988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/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[%]</m:t>
                      </m:r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d>
                            <m:d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d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  <m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kumimoji="0" lang="en-IN" sz="2000" b="0" i="0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AP</m:t>
                          </m:r>
                          <m:r>
                            <a:rPr kumimoji="0" lang="en-I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IN" sz="2000" b="0" i="1" u="none" strike="noStrike" kern="1200" cap="none" spc="0" normalizeH="0" baseline="-2500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I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kumimoji="0" lang="en-I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3BF65A-C910-4CE2-BF62-4344AC2C1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21" y="5669289"/>
                <a:ext cx="4860738" cy="773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/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𝐺𝑀𝑅</m:t>
                      </m:r>
                      <m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0.55</m:t>
                          </m:r>
                        </m:den>
                      </m:f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×100≃80</m:t>
                      </m:r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D0D2EB-ADBA-46CC-9D46-3DE2548E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89" y="768025"/>
                <a:ext cx="4222221" cy="793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83BA85-AFAE-47D3-B3A4-E5C4DF362FBC}"/>
              </a:ext>
            </a:extLst>
          </p:cNvPr>
          <p:cNvGrpSpPr/>
          <p:nvPr/>
        </p:nvGrpSpPr>
        <p:grpSpPr>
          <a:xfrm>
            <a:off x="3703859" y="2775422"/>
            <a:ext cx="928140" cy="1556589"/>
            <a:chOff x="3194360" y="2866861"/>
            <a:chExt cx="928140" cy="155658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1819C8-13FE-483B-9C5B-0BA704201BE9}"/>
                </a:ext>
              </a:extLst>
            </p:cNvPr>
            <p:cNvGrpSpPr/>
            <p:nvPr/>
          </p:nvGrpSpPr>
          <p:grpSpPr>
            <a:xfrm>
              <a:off x="3194360" y="2866861"/>
              <a:ext cx="866378" cy="1556589"/>
              <a:chOff x="3505444" y="2866861"/>
              <a:chExt cx="866378" cy="155658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9B936A-F88B-4BDC-839A-0902B68FB322}"/>
                  </a:ext>
                </a:extLst>
              </p:cNvPr>
              <p:cNvGrpSpPr/>
              <p:nvPr/>
            </p:nvGrpSpPr>
            <p:grpSpPr>
              <a:xfrm>
                <a:off x="3505444" y="2866861"/>
                <a:ext cx="866378" cy="1556589"/>
                <a:chOff x="2352556" y="1691439"/>
                <a:chExt cx="866378" cy="1556589"/>
              </a:xfrm>
            </p:grpSpPr>
            <p:sp>
              <p:nvSpPr>
                <p:cNvPr id="23" name="Cylinder 22">
                  <a:extLst>
                    <a:ext uri="{FF2B5EF4-FFF2-40B4-BE49-F238E27FC236}">
                      <a16:creationId xmlns:a16="http://schemas.microsoft.com/office/drawing/2014/main" id="{590433BE-CFEE-4B7F-9CF9-A68652B78E75}"/>
                    </a:ext>
                  </a:extLst>
                </p:cNvPr>
                <p:cNvSpPr/>
                <p:nvPr/>
              </p:nvSpPr>
              <p:spPr>
                <a:xfrm>
                  <a:off x="2352556" y="1691439"/>
                  <a:ext cx="866373" cy="946971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90000"/>
                    </a:schemeClr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Cylinder 23">
                  <a:extLst>
                    <a:ext uri="{FF2B5EF4-FFF2-40B4-BE49-F238E27FC236}">
                      <a16:creationId xmlns:a16="http://schemas.microsoft.com/office/drawing/2014/main" id="{4D28D71B-2710-43B0-ADDE-C04700CA67C7}"/>
                    </a:ext>
                  </a:extLst>
                </p:cNvPr>
                <p:cNvSpPr/>
                <p:nvPr/>
              </p:nvSpPr>
              <p:spPr>
                <a:xfrm>
                  <a:off x="2352561" y="2301056"/>
                  <a:ext cx="866373" cy="946972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40000"/>
                  </a:schemeClr>
                </a:solidFill>
                <a:ln w="25400">
                  <a:solidFill>
                    <a:schemeClr val="accent1">
                      <a:lumMod val="50000"/>
                      <a:alpha val="70000"/>
                    </a:schemeClr>
                  </a:solidFill>
                </a:ln>
                <a:scene3d>
                  <a:camera prst="orthographicFront">
                    <a:rot lat="24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4485F7C2-E46F-441E-A204-E8C53F7EC82C}"/>
                  </a:ext>
                </a:extLst>
              </p:cNvPr>
              <p:cNvSpPr/>
              <p:nvPr/>
            </p:nvSpPr>
            <p:spPr>
              <a:xfrm>
                <a:off x="3505445" y="3461730"/>
                <a:ext cx="866373" cy="352102"/>
              </a:xfrm>
              <a:prstGeom prst="ca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498860-6091-4209-A9E6-5E3674B6CB50}"/>
                    </a:ext>
                  </a:extLst>
                </p:cNvPr>
                <p:cNvSpPr txBox="1"/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D9C62E-0402-4649-9E4C-ABC3762A6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901474"/>
                  <a:ext cx="90576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7D6546-ACB7-47FD-A59B-B9E0FC1B5999}"/>
                    </a:ext>
                  </a:extLst>
                </p:cNvPr>
                <p:cNvSpPr txBox="1"/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Fe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EAB697-3795-4F9A-8D14-4E8F7DF15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736" y="3087265"/>
                  <a:ext cx="90576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CD18B26-B85B-4F50-96D9-9ABA5EDC5421}"/>
                    </a:ext>
                  </a:extLst>
                </p:cNvPr>
                <p:cNvSpPr txBox="1"/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I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Cr</m:t>
                        </m:r>
                      </m:oMath>
                    </m:oMathPara>
                  </a14:m>
                  <a:endPara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72A4395-916B-4857-BB91-8981E618E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71" y="3487830"/>
                  <a:ext cx="90576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7E5C9F4-BD95-412A-BBBF-D762B4C4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51D27F87-9385-4679-8AAF-66EC2046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E89EB3F-88F4-4127-A9B5-8D2542B5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0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D611382B-1A14-4DCB-889C-3FB5816A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EE505BE-5B55-4E9B-927D-C09A129AAC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Tunneling Magneto-Resistance (TMR)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BF4FAA-BC6F-4556-A7E3-9F087A418323}"/>
              </a:ext>
            </a:extLst>
          </p:cNvPr>
          <p:cNvSpPr txBox="1"/>
          <p:nvPr/>
        </p:nvSpPr>
        <p:spPr>
          <a:xfrm>
            <a:off x="5622837" y="1264484"/>
            <a:ext cx="3114106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Conductance is proportional to the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 of states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↑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</a:t>
            </a:r>
            <a:r>
              <a:rPr kumimoji="0" lang="en-I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↓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/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1B1759-D021-4DCD-98CD-5B67D928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366763"/>
                <a:ext cx="1789448" cy="495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/>
              <p:nvPr/>
            </p:nvSpPr>
            <p:spPr>
              <a:xfrm>
                <a:off x="5365102" y="3507155"/>
                <a:ext cx="3114106" cy="8515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𝑇𝑀𝑅</m:t>
                      </m:r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𝐴𝑃</m:t>
                              </m:r>
                            </m:sub>
                          </m:sSub>
                        </m:num>
                        <m:den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</m:den>
                      </m:f>
                    </m:oMath>
                  </m:oMathPara>
                </a14:m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6846E-54D8-4CF6-BE98-DEB010194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02" y="3507155"/>
                <a:ext cx="3114106" cy="851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BEAEAC3-A232-4FDB-BA10-27FE637A6DE7}"/>
              </a:ext>
            </a:extLst>
          </p:cNvPr>
          <p:cNvSpPr txBox="1"/>
          <p:nvPr/>
        </p:nvSpPr>
        <p:spPr>
          <a:xfrm>
            <a:off x="12947" y="5219931"/>
            <a:ext cx="794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Julliere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M. Tunneling between ferromagnetic film. Phys. Lett. A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54,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225-226 (1975)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79D006-B5B3-4CFB-B57A-A74F33416812}"/>
              </a:ext>
            </a:extLst>
          </p:cNvPr>
          <p:cNvSpPr txBox="1"/>
          <p:nvPr/>
        </p:nvSpPr>
        <p:spPr>
          <a:xfrm>
            <a:off x="12947" y="5549891"/>
            <a:ext cx="464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Moodera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S.  et al., Phys. Rev. Lett.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74, 3273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(1995)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DD70B6-621C-436F-80C1-E5D137627524}"/>
              </a:ext>
            </a:extLst>
          </p:cNvPr>
          <p:cNvSpPr txBox="1"/>
          <p:nvPr/>
        </p:nvSpPr>
        <p:spPr>
          <a:xfrm>
            <a:off x="0" y="5870062"/>
            <a:ext cx="821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220403 (2001), Butler, W. et al., Phys. Rev. B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054416 (2001)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512D-6FF3-4B66-9527-E5E413D68494}"/>
              </a:ext>
            </a:extLst>
          </p:cNvPr>
          <p:cNvSpPr txBox="1"/>
          <p:nvPr/>
        </p:nvSpPr>
        <p:spPr>
          <a:xfrm>
            <a:off x="12947" y="6208616"/>
            <a:ext cx="820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Yuasa, S.  et al., Nature Mater.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3, 868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(2004), Parkin, S. et al., Nature Mater. 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 862-867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(2004)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18DC58-A362-497B-BFD8-A72B5A4F66EF}"/>
              </a:ext>
            </a:extLst>
          </p:cNvPr>
          <p:cNvSpPr txBox="1"/>
          <p:nvPr/>
        </p:nvSpPr>
        <p:spPr>
          <a:xfrm>
            <a:off x="40779" y="4110007"/>
            <a:ext cx="426706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Reported 1975 (prior to GMR)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TMR&gt;500% using MgO spacer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E9142-F38E-41B4-9917-33E0813C1F75}"/>
              </a:ext>
            </a:extLst>
          </p:cNvPr>
          <p:cNvGrpSpPr/>
          <p:nvPr/>
        </p:nvGrpSpPr>
        <p:grpSpPr>
          <a:xfrm>
            <a:off x="0" y="1147571"/>
            <a:ext cx="4991922" cy="2794303"/>
            <a:chOff x="-1945" y="1152564"/>
            <a:chExt cx="4991922" cy="279430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B83578-3CB0-4EC9-8BB6-FB9F7F3E485E}"/>
                </a:ext>
              </a:extLst>
            </p:cNvPr>
            <p:cNvSpPr txBox="1"/>
            <p:nvPr/>
          </p:nvSpPr>
          <p:spPr>
            <a:xfrm>
              <a:off x="1514386" y="1152564"/>
              <a:ext cx="1918944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Insulator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e.g., Al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  <a:r>
                <a:rPr kumimoji="0" lang="en-I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MgO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28513CF-A26A-4ADD-9CB0-40A42545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5" y="1860450"/>
              <a:ext cx="4936421" cy="208641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D78DBE-7C2B-45B6-AF30-B12D9B3F91E5}"/>
                </a:ext>
              </a:extLst>
            </p:cNvPr>
            <p:cNvSpPr txBox="1"/>
            <p:nvPr/>
          </p:nvSpPr>
          <p:spPr>
            <a:xfrm>
              <a:off x="159503" y="1898702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9BD29A-4600-4772-B903-C5178B79E0AC}"/>
                </a:ext>
              </a:extLst>
            </p:cNvPr>
            <p:cNvSpPr txBox="1"/>
            <p:nvPr/>
          </p:nvSpPr>
          <p:spPr>
            <a:xfrm>
              <a:off x="1435142" y="1949091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7E003C-F55C-4DDD-89D2-34CB30347D37}"/>
                </a:ext>
              </a:extLst>
            </p:cNvPr>
            <p:cNvSpPr txBox="1"/>
            <p:nvPr/>
          </p:nvSpPr>
          <p:spPr>
            <a:xfrm>
              <a:off x="2670272" y="1926505"/>
              <a:ext cx="982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 (L)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E4F14E-88FF-4C5A-8200-2D4E48BBDDC4}"/>
                </a:ext>
              </a:extLst>
            </p:cNvPr>
            <p:cNvSpPr txBox="1"/>
            <p:nvPr/>
          </p:nvSpPr>
          <p:spPr>
            <a:xfrm>
              <a:off x="3909448" y="1939039"/>
              <a:ext cx="1080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 (R)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/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8C153F-8566-440A-859A-07187083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8" y="2389974"/>
                <a:ext cx="1789448" cy="49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/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400DE7-DF3A-4CF0-A290-3E96B2C5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7" y="2984033"/>
                <a:ext cx="1789448" cy="495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/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sup>
                      </m:sSubSup>
                      <m:sSubSup>
                        <m:sSub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sup>
                      </m:sSub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A986AD-15A1-4F84-9988-7778E036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94" y="2983995"/>
                <a:ext cx="1789448" cy="49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/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𝐴𝑃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7EC3B7-15AC-4F5A-B6C3-2BF08ED65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07" y="4546995"/>
                <a:ext cx="2271297" cy="480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/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𝑬</m:t>
                      </m:r>
                      <m:r>
                        <a:rPr kumimoji="0" lang="en-IN" sz="24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I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514F4E-C54C-4C53-8B09-DC2AE91D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68" y="3343763"/>
                <a:ext cx="499949" cy="461665"/>
              </a:xfrm>
              <a:prstGeom prst="rect">
                <a:avLst/>
              </a:prstGeom>
              <a:blipFill>
                <a:blip r:embed="rId9"/>
                <a:stretch>
                  <a:fillRect l="-2439" b="-5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/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400" i="1"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  <m:r>
                            <a:rPr kumimoji="0" lang="en-IN" sz="2400" b="0" i="1" u="none" strike="noStrike" kern="1200" cap="none" spc="0" normalizeH="0" baseline="-2500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↑↑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I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I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↓↓</m:t>
                          </m:r>
                        </m:sup>
                      </m:sSup>
                    </m:oMath>
                  </m:oMathPara>
                </a14:m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DE2E9-3BF2-4E18-8C44-91E16321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59" y="4539646"/>
                <a:ext cx="2271297" cy="4809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Date Placeholder 2">
            <a:extLst>
              <a:ext uri="{FF2B5EF4-FFF2-40B4-BE49-F238E27FC236}">
                <a16:creationId xmlns:a16="http://schemas.microsoft.com/office/drawing/2014/main" id="{7E97AEDD-1487-41A2-8A0F-16DBD716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56" name="Footer Placeholder 3">
            <a:extLst>
              <a:ext uri="{FF2B5EF4-FFF2-40B4-BE49-F238E27FC236}">
                <a16:creationId xmlns:a16="http://schemas.microsoft.com/office/drawing/2014/main" id="{5B52A1C7-4301-4CE0-BFF0-CD4BB6DB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7" name="Slide Number Placeholder 4">
            <a:extLst>
              <a:ext uri="{FF2B5EF4-FFF2-40B4-BE49-F238E27FC236}">
                <a16:creationId xmlns:a16="http://schemas.microsoft.com/office/drawing/2014/main" id="{982D13F5-AA04-44A9-BB2E-01FDB8B4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3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03"/>
            <a:ext cx="9144000" cy="878742"/>
          </a:xfrm>
        </p:spPr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685800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Magneto-elastic Anisotropy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Perpendicular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Giant Magneto-Resistance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Tunneling Magneto-Resistance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779953"/>
            <a:ext cx="457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Device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Measurement Automation with 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Ferromagnetic Resonance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Electromagnet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RF Signal Generator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Spectrum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Lock-in Amplifier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Schottky Diode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67478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9FDC-E4DF-4C0D-BDCC-00C97818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Multiferroic Composites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BDFB0-55D7-46EB-AEC6-EBEE2735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0A7E-3512-4C71-AE27-2C6AD0C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93F2A-8F30-4748-B235-F5B520D0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16</a:t>
            </a:fld>
            <a:endParaRPr lang="en-IN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EFDD75F-D35C-4163-AE6F-5B49B14CEC29}"/>
              </a:ext>
            </a:extLst>
          </p:cNvPr>
          <p:cNvCxnSpPr>
            <a:stCxn id="76" idx="6"/>
            <a:endCxn id="80" idx="2"/>
          </p:cNvCxnSpPr>
          <p:nvPr/>
        </p:nvCxnSpPr>
        <p:spPr>
          <a:xfrm>
            <a:off x="3245695" y="5971228"/>
            <a:ext cx="2652611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76DE795-4772-4764-B6BB-82C73BEB7C87}"/>
              </a:ext>
            </a:extLst>
          </p:cNvPr>
          <p:cNvGrpSpPr/>
          <p:nvPr/>
        </p:nvGrpSpPr>
        <p:grpSpPr>
          <a:xfrm>
            <a:off x="2841059" y="3277582"/>
            <a:ext cx="3461882" cy="3101229"/>
            <a:chOff x="2841059" y="3277582"/>
            <a:chExt cx="3461882" cy="3101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D63E679F-4218-4429-BC99-051EABCCC247}"/>
                    </a:ext>
                  </a:extLst>
                </p:cNvPr>
                <p:cNvSpPr/>
                <p:nvPr/>
              </p:nvSpPr>
              <p:spPr>
                <a:xfrm>
                  <a:off x="2841059" y="5770875"/>
                  <a:ext cx="404636" cy="400708"/>
                </a:xfrm>
                <a:prstGeom prst="ellipse">
                  <a:avLst/>
                </a:prstGeom>
                <a:solidFill>
                  <a:srgbClr val="FF0066">
                    <a:alpha val="27059"/>
                  </a:srgbClr>
                </a:solidFill>
                <a:ln>
                  <a:solidFill>
                    <a:srgbClr val="FA0E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D63E679F-4218-4429-BC99-051EABCCC2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059" y="5770875"/>
                  <a:ext cx="404636" cy="4007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FA0E84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54D046A-E43D-40CC-BB19-9F4E56D3C71F}"/>
                    </a:ext>
                  </a:extLst>
                </p:cNvPr>
                <p:cNvSpPr/>
                <p:nvPr/>
              </p:nvSpPr>
              <p:spPr>
                <a:xfrm>
                  <a:off x="3965047" y="5058505"/>
                  <a:ext cx="404636" cy="400708"/>
                </a:xfrm>
                <a:prstGeom prst="ellipse">
                  <a:avLst/>
                </a:prstGeom>
                <a:solidFill>
                  <a:srgbClr val="FF0066">
                    <a:alpha val="27059"/>
                  </a:srgbClr>
                </a:solidFill>
                <a:ln>
                  <a:solidFill>
                    <a:srgbClr val="FA0E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6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54D046A-E43D-40CC-BB19-9F4E56D3C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5047" y="5058505"/>
                  <a:ext cx="404636" cy="4007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A0E84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FAE7EB5-4128-400E-B1D0-516C61C4B581}"/>
                </a:ext>
              </a:extLst>
            </p:cNvPr>
            <p:cNvSpPr/>
            <p:nvPr/>
          </p:nvSpPr>
          <p:spPr>
            <a:xfrm>
              <a:off x="4353333" y="4390659"/>
              <a:ext cx="404636" cy="400708"/>
            </a:xfrm>
            <a:prstGeom prst="ellipse">
              <a:avLst/>
            </a:prstGeom>
            <a:solidFill>
              <a:srgbClr val="FFFF00">
                <a:alpha val="82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1BA078C-7C59-41DE-A7AB-5A80D535562F}"/>
                </a:ext>
              </a:extLst>
            </p:cNvPr>
            <p:cNvSpPr/>
            <p:nvPr/>
          </p:nvSpPr>
          <p:spPr>
            <a:xfrm>
              <a:off x="4369682" y="3277582"/>
              <a:ext cx="404636" cy="400708"/>
            </a:xfrm>
            <a:prstGeom prst="ellipse">
              <a:avLst/>
            </a:prstGeom>
            <a:solidFill>
              <a:srgbClr val="FFFF00">
                <a:alpha val="82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F68DF11-33EA-4461-B45B-53B9FB6F9ABB}"/>
                </a:ext>
              </a:extLst>
            </p:cNvPr>
            <p:cNvSpPr/>
            <p:nvPr/>
          </p:nvSpPr>
          <p:spPr>
            <a:xfrm>
              <a:off x="5898305" y="5770875"/>
              <a:ext cx="404636" cy="400708"/>
            </a:xfrm>
            <a:prstGeom prst="ellipse">
              <a:avLst/>
            </a:prstGeom>
            <a:solidFill>
              <a:srgbClr val="00B0F0">
                <a:alpha val="32941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rPr>
                <a:t>H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58EA3FF-F4EB-4266-8E51-E591467B148E}"/>
                </a:ext>
              </a:extLst>
            </p:cNvPr>
            <p:cNvSpPr/>
            <p:nvPr/>
          </p:nvSpPr>
          <p:spPr>
            <a:xfrm>
              <a:off x="4729358" y="5058505"/>
              <a:ext cx="404636" cy="400708"/>
            </a:xfrm>
            <a:prstGeom prst="ellipse">
              <a:avLst/>
            </a:prstGeom>
            <a:solidFill>
              <a:srgbClr val="00B0F0">
                <a:alpha val="32941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97DC74A-6272-4E4D-A262-DBD5E0B0B690}"/>
                </a:ext>
              </a:extLst>
            </p:cNvPr>
            <p:cNvCxnSpPr>
              <a:stCxn id="77" idx="6"/>
              <a:endCxn id="81" idx="2"/>
            </p:cNvCxnSpPr>
            <p:nvPr/>
          </p:nvCxnSpPr>
          <p:spPr>
            <a:xfrm>
              <a:off x="4369682" y="5258859"/>
              <a:ext cx="359676" cy="0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3A33E14-B516-4BA4-84FF-3CA0DF835A64}"/>
                </a:ext>
              </a:extLst>
            </p:cNvPr>
            <p:cNvCxnSpPr>
              <a:stCxn id="77" idx="0"/>
              <a:endCxn id="78" idx="3"/>
            </p:cNvCxnSpPr>
            <p:nvPr/>
          </p:nvCxnSpPr>
          <p:spPr>
            <a:xfrm flipV="1">
              <a:off x="4167364" y="4732685"/>
              <a:ext cx="245226" cy="325821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A485D2-D7B6-4954-AC37-6D695835DF5E}"/>
                </a:ext>
              </a:extLst>
            </p:cNvPr>
            <p:cNvCxnSpPr>
              <a:stCxn id="81" idx="0"/>
              <a:endCxn id="78" idx="5"/>
            </p:cNvCxnSpPr>
            <p:nvPr/>
          </p:nvCxnSpPr>
          <p:spPr>
            <a:xfrm flipH="1" flipV="1">
              <a:off x="4698711" y="4732685"/>
              <a:ext cx="232965" cy="325821"/>
            </a:xfrm>
            <a:prstGeom prst="line">
              <a:avLst/>
            </a:prstGeom>
            <a:ln w="476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62946F6-1041-4A64-A6F1-2909F7F26A4F}"/>
                </a:ext>
              </a:extLst>
            </p:cNvPr>
            <p:cNvCxnSpPr>
              <a:stCxn id="76" idx="7"/>
              <a:endCxn id="77" idx="3"/>
            </p:cNvCxnSpPr>
            <p:nvPr/>
          </p:nvCxnSpPr>
          <p:spPr>
            <a:xfrm flipV="1">
              <a:off x="3186437" y="5400531"/>
              <a:ext cx="837867" cy="429026"/>
            </a:xfrm>
            <a:prstGeom prst="line">
              <a:avLst/>
            </a:prstGeom>
            <a:solidFill>
              <a:srgbClr val="FF0066">
                <a:alpha val="27059"/>
              </a:srgbClr>
            </a:solidFill>
            <a:ln w="28575">
              <a:solidFill>
                <a:srgbClr val="FA0E8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50B34AE-31EC-45FD-883A-D9FE8DBE2931}"/>
                </a:ext>
              </a:extLst>
            </p:cNvPr>
            <p:cNvCxnSpPr>
              <a:stCxn id="80" idx="1"/>
              <a:endCxn id="81" idx="5"/>
            </p:cNvCxnSpPr>
            <p:nvPr/>
          </p:nvCxnSpPr>
          <p:spPr>
            <a:xfrm flipH="1" flipV="1">
              <a:off x="5074736" y="5400531"/>
              <a:ext cx="882827" cy="429026"/>
            </a:xfrm>
            <a:prstGeom prst="line">
              <a:avLst/>
            </a:prstGeom>
            <a:solidFill>
              <a:srgbClr val="00B0F0">
                <a:alpha val="32941"/>
              </a:srgbClr>
            </a:solidFill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0B01209-EE9E-4A97-BE4F-B2E9B842E3A7}"/>
                </a:ext>
              </a:extLst>
            </p:cNvPr>
            <p:cNvCxnSpPr>
              <a:stCxn id="79" idx="4"/>
              <a:endCxn id="78" idx="0"/>
            </p:cNvCxnSpPr>
            <p:nvPr/>
          </p:nvCxnSpPr>
          <p:spPr>
            <a:xfrm flipH="1">
              <a:off x="4555651" y="3678290"/>
              <a:ext cx="16349" cy="712369"/>
            </a:xfrm>
            <a:prstGeom prst="line">
              <a:avLst/>
            </a:prstGeom>
            <a:solidFill>
              <a:srgbClr val="FFFF00">
                <a:alpha val="82000"/>
              </a:srgbClr>
            </a:solidFill>
            <a:ln w="28575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51EF10-6CEE-4810-97B0-098376A44301}"/>
                </a:ext>
              </a:extLst>
            </p:cNvPr>
            <p:cNvCxnSpPr>
              <a:stCxn id="76" idx="0"/>
              <a:endCxn id="79" idx="3"/>
            </p:cNvCxnSpPr>
            <p:nvPr/>
          </p:nvCxnSpPr>
          <p:spPr>
            <a:xfrm flipV="1">
              <a:off x="3043377" y="3619607"/>
              <a:ext cx="1385563" cy="215126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251BA96-65A9-44C5-BD5F-52D2BCA5D579}"/>
                </a:ext>
              </a:extLst>
            </p:cNvPr>
            <p:cNvCxnSpPr>
              <a:stCxn id="80" idx="0"/>
              <a:endCxn id="79" idx="5"/>
            </p:cNvCxnSpPr>
            <p:nvPr/>
          </p:nvCxnSpPr>
          <p:spPr>
            <a:xfrm flipH="1" flipV="1">
              <a:off x="4715060" y="3619607"/>
              <a:ext cx="1385563" cy="215126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50FFD82-E5F5-4D4C-B831-C14A8F18B0DD}"/>
                </a:ext>
              </a:extLst>
            </p:cNvPr>
            <p:cNvCxnSpPr>
              <a:endCxn id="78" idx="2"/>
            </p:cNvCxnSpPr>
            <p:nvPr/>
          </p:nvCxnSpPr>
          <p:spPr>
            <a:xfrm flipV="1">
              <a:off x="3131251" y="4591013"/>
              <a:ext cx="1222081" cy="119605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A095480-0037-46F3-896D-197A623999FA}"/>
                </a:ext>
              </a:extLst>
            </p:cNvPr>
            <p:cNvCxnSpPr>
              <a:endCxn id="78" idx="6"/>
            </p:cNvCxnSpPr>
            <p:nvPr/>
          </p:nvCxnSpPr>
          <p:spPr>
            <a:xfrm flipH="1" flipV="1">
              <a:off x="4757968" y="4591013"/>
              <a:ext cx="1271130" cy="119402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A5114D-9E76-4050-BD7D-15311E4FF67B}"/>
                </a:ext>
              </a:extLst>
            </p:cNvPr>
            <p:cNvCxnSpPr>
              <a:endCxn id="81" idx="4"/>
            </p:cNvCxnSpPr>
            <p:nvPr/>
          </p:nvCxnSpPr>
          <p:spPr>
            <a:xfrm flipV="1">
              <a:off x="3221170" y="5459213"/>
              <a:ext cx="1710506" cy="445231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E040B49-9154-40FC-9317-9D9EDDF6B395}"/>
                </a:ext>
              </a:extLst>
            </p:cNvPr>
            <p:cNvCxnSpPr>
              <a:endCxn id="77" idx="4"/>
            </p:cNvCxnSpPr>
            <p:nvPr/>
          </p:nvCxnSpPr>
          <p:spPr>
            <a:xfrm flipH="1" flipV="1">
              <a:off x="4167364" y="5459213"/>
              <a:ext cx="1747291" cy="43713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AD6E03E-A56A-47F3-8514-4C6C70C63009}"/>
                </a:ext>
              </a:extLst>
            </p:cNvPr>
            <p:cNvCxnSpPr>
              <a:endCxn id="77" idx="1"/>
            </p:cNvCxnSpPr>
            <p:nvPr/>
          </p:nvCxnSpPr>
          <p:spPr>
            <a:xfrm flipH="1">
              <a:off x="4024304" y="3670194"/>
              <a:ext cx="472075" cy="144699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6ABDF2-D3D4-4C24-A259-FE6B088D9126}"/>
                </a:ext>
              </a:extLst>
            </p:cNvPr>
            <p:cNvCxnSpPr>
              <a:endCxn id="81" idx="7"/>
            </p:cNvCxnSpPr>
            <p:nvPr/>
          </p:nvCxnSpPr>
          <p:spPr>
            <a:xfrm>
              <a:off x="4647615" y="3670194"/>
              <a:ext cx="427122" cy="14469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31">
              <a:extLst>
                <a:ext uri="{FF2B5EF4-FFF2-40B4-BE49-F238E27FC236}">
                  <a16:creationId xmlns:a16="http://schemas.microsoft.com/office/drawing/2014/main" id="{9B6F7446-0834-4822-8538-82411C3E8EEC}"/>
                </a:ext>
              </a:extLst>
            </p:cNvPr>
            <p:cNvSpPr txBox="1"/>
            <p:nvPr/>
          </p:nvSpPr>
          <p:spPr>
            <a:xfrm rot="18170850">
              <a:off x="2866396" y="4422815"/>
              <a:ext cx="1361014" cy="324175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Piezoelectricity</a:t>
              </a:r>
            </a:p>
          </p:txBody>
        </p:sp>
        <p:sp>
          <p:nvSpPr>
            <p:cNvPr id="98" name="TextBox 32">
              <a:extLst>
                <a:ext uri="{FF2B5EF4-FFF2-40B4-BE49-F238E27FC236}">
                  <a16:creationId xmlns:a16="http://schemas.microsoft.com/office/drawing/2014/main" id="{C5D99C05-655A-4041-858E-1771DFF46D71}"/>
                </a:ext>
              </a:extLst>
            </p:cNvPr>
            <p:cNvSpPr txBox="1"/>
            <p:nvPr/>
          </p:nvSpPr>
          <p:spPr>
            <a:xfrm>
              <a:off x="3872005" y="6037910"/>
              <a:ext cx="1521528" cy="340901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Magnetostriction</a:t>
              </a:r>
            </a:p>
          </p:txBody>
        </p:sp>
        <p:sp>
          <p:nvSpPr>
            <p:cNvPr id="99" name="TextBox 33">
              <a:extLst>
                <a:ext uri="{FF2B5EF4-FFF2-40B4-BE49-F238E27FC236}">
                  <a16:creationId xmlns:a16="http://schemas.microsoft.com/office/drawing/2014/main" id="{6A2C3102-2F36-4277-A130-4B253E0C67E4}"/>
                </a:ext>
              </a:extLst>
            </p:cNvPr>
            <p:cNvSpPr txBox="1"/>
            <p:nvPr/>
          </p:nvSpPr>
          <p:spPr>
            <a:xfrm rot="3409831">
              <a:off x="4384893" y="4421334"/>
              <a:ext cx="2424053" cy="32316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Magnetoelectricity (intrinsic)</a:t>
              </a:r>
            </a:p>
          </p:txBody>
        </p:sp>
      </p:grpSp>
      <p:pic>
        <p:nvPicPr>
          <p:cNvPr id="100" name="Picture 99" descr="Diagram, venn diagram&#10;&#10;Description automatically generated">
            <a:extLst>
              <a:ext uri="{FF2B5EF4-FFF2-40B4-BE49-F238E27FC236}">
                <a16:creationId xmlns:a16="http://schemas.microsoft.com/office/drawing/2014/main" id="{060A705F-1C45-4C2E-9810-F96D67CF0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36" y="732687"/>
            <a:ext cx="2638368" cy="238888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F4F92A0-3BD8-48C1-913C-0355B473C287}"/>
              </a:ext>
            </a:extLst>
          </p:cNvPr>
          <p:cNvSpPr txBox="1"/>
          <p:nvPr/>
        </p:nvSpPr>
        <p:spPr>
          <a:xfrm>
            <a:off x="6228058" y="1232952"/>
            <a:ext cx="255658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F762AC7-48A0-4C25-ADF4-F4A867689D8A}"/>
              </a:ext>
            </a:extLst>
          </p:cNvPr>
          <p:cNvSpPr/>
          <p:nvPr/>
        </p:nvSpPr>
        <p:spPr>
          <a:xfrm>
            <a:off x="5407841" y="2258978"/>
            <a:ext cx="3786542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Room-temperature operation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 magnetoelectric coupling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7996BD-086B-4A29-8516-EC0552BA08F6}"/>
              </a:ext>
            </a:extLst>
          </p:cNvPr>
          <p:cNvGrpSpPr/>
          <p:nvPr/>
        </p:nvGrpSpPr>
        <p:grpSpPr>
          <a:xfrm>
            <a:off x="1157164" y="2792332"/>
            <a:ext cx="2416155" cy="1119443"/>
            <a:chOff x="5791199" y="1142999"/>
            <a:chExt cx="2934229" cy="1219202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CD5143C-3285-4145-BB37-52C1E22ACAA2}"/>
                </a:ext>
              </a:extLst>
            </p:cNvPr>
            <p:cNvSpPr/>
            <p:nvPr/>
          </p:nvSpPr>
          <p:spPr>
            <a:xfrm>
              <a:off x="5791202" y="1658829"/>
              <a:ext cx="1957944" cy="70337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30" name="TextBox 93">
              <a:extLst>
                <a:ext uri="{FF2B5EF4-FFF2-40B4-BE49-F238E27FC236}">
                  <a16:creationId xmlns:a16="http://schemas.microsoft.com/office/drawing/2014/main" id="{9F8B4D40-9EE7-4273-94FD-2F5E4C153A1A}"/>
                </a:ext>
              </a:extLst>
            </p:cNvPr>
            <p:cNvSpPr txBox="1"/>
            <p:nvPr/>
          </p:nvSpPr>
          <p:spPr>
            <a:xfrm>
              <a:off x="7750907" y="1868412"/>
              <a:ext cx="974521" cy="36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Strain</a:t>
              </a:r>
              <a:endParaRPr kumimoji="0" lang="en-US" sz="16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992481A-9E17-447C-82FD-0E86866C2F6E}"/>
                </a:ext>
              </a:extLst>
            </p:cNvPr>
            <p:cNvCxnSpPr>
              <a:cxnSpLocks/>
            </p:cNvCxnSpPr>
            <p:nvPr/>
          </p:nvCxnSpPr>
          <p:spPr>
            <a:xfrm>
              <a:off x="8237019" y="1193813"/>
              <a:ext cx="0" cy="725412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F2F0BAA-00E1-4D43-AFE0-0795106F489C}"/>
                </a:ext>
              </a:extLst>
            </p:cNvPr>
            <p:cNvSpPr/>
            <p:nvPr/>
          </p:nvSpPr>
          <p:spPr>
            <a:xfrm>
              <a:off x="5791199" y="1142999"/>
              <a:ext cx="1957944" cy="534290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Magnetostrictive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981D0F0-3B77-4E29-A221-23674DC00A9F}"/>
              </a:ext>
            </a:extLst>
          </p:cNvPr>
          <p:cNvSpPr txBox="1"/>
          <p:nvPr/>
        </p:nvSpPr>
        <p:spPr>
          <a:xfrm>
            <a:off x="558285" y="1208575"/>
            <a:ext cx="2158726" cy="1077218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Multiferroic Composite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/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solidFill>
                <a:srgbClr val="FCD5B5"/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4" name="Object 85">
                <a:extLst>
                  <a:ext uri="{FF2B5EF4-FFF2-40B4-BE49-F238E27FC236}">
                    <a16:creationId xmlns:a16="http://schemas.microsoft.com/office/drawing/2014/main" id="{FBC779D4-2CFA-4039-984E-A9EF93F6D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8670" y="4597575"/>
                <a:ext cx="2085975" cy="98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/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𝜕𝜎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5" name="Object 87">
                <a:extLst>
                  <a:ext uri="{FF2B5EF4-FFF2-40B4-BE49-F238E27FC236}">
                    <a16:creationId xmlns:a16="http://schemas.microsoft.com/office/drawing/2014/main" id="{F029DA55-40BF-444B-9B02-F4BBBF36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087" y="4502325"/>
                <a:ext cx="2506884" cy="985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5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/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𝑝𝑖𝑒𝑧𝑜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067F1D-67F0-4896-97BC-B172ABD3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49" y="1215166"/>
                <a:ext cx="3517181" cy="2374111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77A4657-CF94-4E26-A8C5-0B330BB6426F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C2F4E3FB-108F-4F95-B0A4-EAB8CDD6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/>
              <a:t>Multiferroic composites</a:t>
            </a:r>
            <a:br>
              <a:rPr lang="en-US" dirty="0"/>
            </a:br>
            <a:r>
              <a:rPr lang="en-US" dirty="0"/>
              <a:t>Voltage </a:t>
            </a:r>
            <a:r>
              <a:rPr lang="en-US" dirty="0" err="1"/>
              <a:t>vs</a:t>
            </a:r>
            <a:r>
              <a:rPr lang="en-US" dirty="0"/>
              <a:t> stress anisotropy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5148192-41D2-4EA2-8F50-D5E9363A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3279" y="6533216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9618B-FB50-4645-A3F4-2D5195A92B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EEF00-38AA-4C19-BE5E-392C9F0548BF}"/>
              </a:ext>
            </a:extLst>
          </p:cNvPr>
          <p:cNvSpPr txBox="1"/>
          <p:nvPr/>
        </p:nvSpPr>
        <p:spPr>
          <a:xfrm>
            <a:off x="5727879" y="371542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Y: Young’s modulus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56BC0-F877-4ADA-8523-A35BC1291FA2}"/>
              </a:ext>
            </a:extLst>
          </p:cNvPr>
          <p:cNvSpPr txBox="1"/>
          <p:nvPr/>
        </p:nvSpPr>
        <p:spPr>
          <a:xfrm>
            <a:off x="5836139" y="2588265"/>
            <a:ext cx="1981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strain transfer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E4E48CD-B9DD-45F6-A60A-C41FF1C6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233508"/>
              </p:ext>
            </p:extLst>
          </p:nvPr>
        </p:nvGraphicFramePr>
        <p:xfrm>
          <a:off x="5162369" y="4341240"/>
          <a:ext cx="338455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Equation" r:id="rId4" imgW="1714320" imgH="406080" progId="Equation.DSMT4">
                  <p:embed/>
                </p:oleObj>
              </mc:Choice>
              <mc:Fallback>
                <p:oleObj name="Equation" r:id="rId4" imgW="1714320" imgH="4060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369" y="4341240"/>
                        <a:ext cx="3384550" cy="801687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/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</a:rPr>
                  <a:t>M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agnetostrictive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layer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with high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Mathematica1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312A9A-EF8B-4573-B13B-11B836CD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8" y="4342710"/>
                <a:ext cx="3334387" cy="856543"/>
              </a:xfrm>
              <a:prstGeom prst="rect">
                <a:avLst/>
              </a:prstGeom>
              <a:blipFill>
                <a:blip r:embed="rId6"/>
                <a:stretch>
                  <a:fillRect t="-3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EBBE73-2A65-46E4-BC21-0251CE40EC55}"/>
              </a:ext>
            </a:extLst>
          </p:cNvPr>
          <p:cNvSpPr txBox="1"/>
          <p:nvPr/>
        </p:nvSpPr>
        <p:spPr>
          <a:xfrm>
            <a:off x="435179" y="3331921"/>
            <a:ext cx="3334387" cy="856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Choose piezoelectric layer with high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de-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coefficient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2180618D-7576-46CB-822A-84CC57CE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69A460DE-EFDF-4354-9B5C-F3DB1E3B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/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Stress Anisotropy (for </a:t>
                </a:r>
                <a:r>
                  <a:rPr lang="en-US" sz="2400" b="1" dirty="0" err="1"/>
                  <a:t>FeGa</a:t>
                </a:r>
                <a:r>
                  <a:rPr lang="en-US" sz="2400" b="1" dirty="0"/>
                  <a:t>):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os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=2.4×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dirty="0"/>
                  <a:t> (max.)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53A264-B7AB-4247-8829-DA5D0AF4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15" y="5174930"/>
                <a:ext cx="5369333" cy="1353319"/>
              </a:xfrm>
              <a:prstGeom prst="rect">
                <a:avLst/>
              </a:prstGeom>
              <a:blipFill>
                <a:blip r:embed="rId7"/>
                <a:stretch>
                  <a:fillRect l="-1816" t="-3604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/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=3000 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𝑝𝑚</m:t>
                      </m:r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=250×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𝑃𝑎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63FEEB-2616-4428-99C1-5D90A56A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23" y="5282811"/>
                <a:ext cx="2452509" cy="1292662"/>
              </a:xfrm>
              <a:prstGeom prst="rect">
                <a:avLst/>
              </a:prstGeom>
              <a:blipFill>
                <a:blip r:embed="rId8"/>
                <a:stretch>
                  <a:fillRect b="-9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13DFB2D1-FCF2-4B8C-960F-174CC75DB8F1}"/>
              </a:ext>
            </a:extLst>
          </p:cNvPr>
          <p:cNvGrpSpPr/>
          <p:nvPr/>
        </p:nvGrpSpPr>
        <p:grpSpPr>
          <a:xfrm>
            <a:off x="713133" y="928691"/>
            <a:ext cx="2778476" cy="2268374"/>
            <a:chOff x="842794" y="1238291"/>
            <a:chExt cx="2778476" cy="2268374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E55F927-8FC1-433C-8D86-A93FEE53C8E4}"/>
                </a:ext>
              </a:extLst>
            </p:cNvPr>
            <p:cNvCxnSpPr/>
            <p:nvPr/>
          </p:nvCxnSpPr>
          <p:spPr>
            <a:xfrm flipH="1">
              <a:off x="1844475" y="3145852"/>
              <a:ext cx="794" cy="230986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D7D8182-0B2C-42C8-AEC0-784F79E9DBC8}"/>
                </a:ext>
              </a:extLst>
            </p:cNvPr>
            <p:cNvCxnSpPr/>
            <p:nvPr/>
          </p:nvCxnSpPr>
          <p:spPr>
            <a:xfrm rot="10800000">
              <a:off x="1664911" y="3352342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E334C75-A107-44A4-96EF-6F24217949C4}"/>
                </a:ext>
              </a:extLst>
            </p:cNvPr>
            <p:cNvCxnSpPr/>
            <p:nvPr/>
          </p:nvCxnSpPr>
          <p:spPr>
            <a:xfrm rot="10800000">
              <a:off x="1741111" y="3428545"/>
              <a:ext cx="2286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AE87FC-EE92-4782-BA5A-361350035F88}"/>
                </a:ext>
              </a:extLst>
            </p:cNvPr>
            <p:cNvCxnSpPr/>
            <p:nvPr/>
          </p:nvCxnSpPr>
          <p:spPr>
            <a:xfrm rot="10800000">
              <a:off x="1817311" y="3504745"/>
              <a:ext cx="76200" cy="192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6860A1F-5B12-4E92-8C7B-F3E6310E396A}"/>
                </a:ext>
              </a:extLst>
            </p:cNvPr>
            <p:cNvCxnSpPr/>
            <p:nvPr/>
          </p:nvCxnSpPr>
          <p:spPr>
            <a:xfrm rot="5400000">
              <a:off x="1667767" y="1791121"/>
              <a:ext cx="381794" cy="960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1">
              <a:extLst>
                <a:ext uri="{FF2B5EF4-FFF2-40B4-BE49-F238E27FC236}">
                  <a16:creationId xmlns:a16="http://schemas.microsoft.com/office/drawing/2014/main" id="{8AE36633-504C-4B0A-96EF-48FC15AD7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896" y="1238291"/>
              <a:ext cx="645842" cy="40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V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in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9BF556F-FDFA-4498-8EAE-4ABE7D1F2EF6}"/>
                </a:ext>
              </a:extLst>
            </p:cNvPr>
            <p:cNvCxnSpPr/>
            <p:nvPr/>
          </p:nvCxnSpPr>
          <p:spPr>
            <a:xfrm rot="10800000">
              <a:off x="2875352" y="2515016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A59A550-50C3-4247-912F-974D883710E9}"/>
                </a:ext>
              </a:extLst>
            </p:cNvPr>
            <p:cNvCxnSpPr/>
            <p:nvPr/>
          </p:nvCxnSpPr>
          <p:spPr>
            <a:xfrm rot="10800000">
              <a:off x="2891432" y="3213288"/>
              <a:ext cx="381000" cy="1922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4B32567-EB10-4D6F-B371-3185A8261569}"/>
                </a:ext>
              </a:extLst>
            </p:cNvPr>
            <p:cNvSpPr txBox="1"/>
            <p:nvPr/>
          </p:nvSpPr>
          <p:spPr>
            <a:xfrm>
              <a:off x="2875351" y="2550087"/>
              <a:ext cx="745919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616DB6E-66FC-43EA-9C5C-4C21DB1D75E5}"/>
                </a:ext>
              </a:extLst>
            </p:cNvPr>
            <p:cNvCxnSpPr/>
            <p:nvPr/>
          </p:nvCxnSpPr>
          <p:spPr>
            <a:xfrm flipH="1">
              <a:off x="3056644" y="2263371"/>
              <a:ext cx="794" cy="275739"/>
            </a:xfrm>
            <a:prstGeom prst="straightConnector1">
              <a:avLst/>
            </a:prstGeom>
            <a:ln w="25400">
              <a:prstDash val="solid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2022ECA-2960-46DB-98BA-1F7CB3920490}"/>
                </a:ext>
              </a:extLst>
            </p:cNvPr>
            <p:cNvCxnSpPr/>
            <p:nvPr/>
          </p:nvCxnSpPr>
          <p:spPr>
            <a:xfrm flipH="1">
              <a:off x="3063377" y="3178487"/>
              <a:ext cx="794" cy="275739"/>
            </a:xfrm>
            <a:prstGeom prst="straightConnector1">
              <a:avLst/>
            </a:prstGeom>
            <a:ln w="25400">
              <a:prstDash val="solid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75A26FD-9490-48EA-A0DE-D933DF4DAF93}"/>
                </a:ext>
              </a:extLst>
            </p:cNvPr>
            <p:cNvSpPr/>
            <p:nvPr/>
          </p:nvSpPr>
          <p:spPr>
            <a:xfrm>
              <a:off x="842794" y="2424473"/>
              <a:ext cx="1957944" cy="851079"/>
            </a:xfrm>
            <a:prstGeom prst="rect">
              <a:avLst/>
            </a:prstGeom>
            <a:solidFill>
              <a:srgbClr val="E46C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E20E665-3523-4CAB-BCB3-1A0709F6A458}"/>
                </a:ext>
              </a:extLst>
            </p:cNvPr>
            <p:cNvSpPr/>
            <p:nvPr/>
          </p:nvSpPr>
          <p:spPr>
            <a:xfrm>
              <a:off x="842794" y="1926398"/>
              <a:ext cx="1957944" cy="6464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DB4939-FD84-4EBF-8FD9-F344BE3AED9F}"/>
              </a:ext>
            </a:extLst>
          </p:cNvPr>
          <p:cNvGrpSpPr/>
          <p:nvPr/>
        </p:nvGrpSpPr>
        <p:grpSpPr>
          <a:xfrm>
            <a:off x="3912503" y="1647333"/>
            <a:ext cx="734751" cy="1133621"/>
            <a:chOff x="122257" y="2774595"/>
            <a:chExt cx="734751" cy="11336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51A680-92A9-4222-9927-C2E1EB5A3612}"/>
                </a:ext>
              </a:extLst>
            </p:cNvPr>
            <p:cNvSpPr/>
            <p:nvPr/>
          </p:nvSpPr>
          <p:spPr>
            <a:xfrm>
              <a:off x="122257" y="3262396"/>
              <a:ext cx="731532" cy="64582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PMNPT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B87EC3E-D822-4BB9-9AAF-4BD0B8D69D2F}"/>
                </a:ext>
              </a:extLst>
            </p:cNvPr>
            <p:cNvSpPr/>
            <p:nvPr/>
          </p:nvSpPr>
          <p:spPr>
            <a:xfrm>
              <a:off x="125476" y="2774595"/>
              <a:ext cx="731532" cy="490573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0" tIns="45715" rIns="91430" bIns="45715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FeGa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18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A519-314C-4112-86A6-6EA8DB4B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Device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85933-F2E1-495E-9D50-E15743BF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F67A4-5123-4E8D-BB46-DC922B95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FEDC0-BA3E-4232-AAA4-038DFC8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18</a:t>
            </a:fld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22294-8C83-4DEF-A54A-23F94703C2C6}"/>
              </a:ext>
            </a:extLst>
          </p:cNvPr>
          <p:cNvGrpSpPr/>
          <p:nvPr/>
        </p:nvGrpSpPr>
        <p:grpSpPr>
          <a:xfrm>
            <a:off x="5349575" y="3066148"/>
            <a:ext cx="3246123" cy="1253061"/>
            <a:chOff x="5225977" y="5334000"/>
            <a:chExt cx="3246123" cy="1253061"/>
          </a:xfrm>
        </p:grpSpPr>
        <p:sp>
          <p:nvSpPr>
            <p:cNvPr id="29" name="Can 139">
              <a:extLst>
                <a:ext uri="{FF2B5EF4-FFF2-40B4-BE49-F238E27FC236}">
                  <a16:creationId xmlns:a16="http://schemas.microsoft.com/office/drawing/2014/main" id="{4B158EF7-D58D-4D69-9FB2-3A013D95AC42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ight Arrow 140">
              <a:extLst>
                <a:ext uri="{FF2B5EF4-FFF2-40B4-BE49-F238E27FC236}">
                  <a16:creationId xmlns:a16="http://schemas.microsoft.com/office/drawing/2014/main" id="{A9326686-3012-472E-BE18-C391CB36AE58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435B60-873A-4667-B498-DA45B53A5009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96B85C-8C68-45E4-8302-444D04C2043A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Magnetostrictive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8A1BC9-E4AA-4FAE-BD32-13227D0B1C60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5163D6-558C-4F4E-BFF5-41265366B1FE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57C484-EF97-451C-9DFE-5B2EB2A3729A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5C1881-BA1B-4655-A22B-92BE3CDED75F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4B4B5-5B70-4BE2-B494-BAC43BE8118E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32883B-DC0C-4333-8D2E-558C3A362AA9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Insulator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F7FE4C-6C74-4172-AE46-B910F24F5F3C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TMR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F184FE-C557-4BA1-B1DC-3ED613336AFD}"/>
              </a:ext>
            </a:extLst>
          </p:cNvPr>
          <p:cNvGrpSpPr/>
          <p:nvPr/>
        </p:nvGrpSpPr>
        <p:grpSpPr>
          <a:xfrm>
            <a:off x="4835945" y="1146009"/>
            <a:ext cx="3973391" cy="1600812"/>
            <a:chOff x="3270634" y="2459693"/>
            <a:chExt cx="5720966" cy="2329062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C5C3139-3BF0-4CF1-91AA-F3DA5EB2C1E1}"/>
                </a:ext>
              </a:extLst>
            </p:cNvPr>
            <p:cNvSpPr/>
            <p:nvPr/>
          </p:nvSpPr>
          <p:spPr>
            <a:xfrm>
              <a:off x="4693034" y="2569575"/>
              <a:ext cx="4298566" cy="1975778"/>
            </a:xfrm>
            <a:prstGeom prst="cube">
              <a:avLst>
                <a:gd name="adj" fmla="val 59982"/>
              </a:avLst>
            </a:prstGeom>
            <a:solidFill>
              <a:srgbClr val="E46C0A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Piezoelectric</a:t>
              </a:r>
            </a:p>
          </p:txBody>
        </p:sp>
        <p:sp>
          <p:nvSpPr>
            <p:cNvPr id="43" name="Can 89">
              <a:extLst>
                <a:ext uri="{FF2B5EF4-FFF2-40B4-BE49-F238E27FC236}">
                  <a16:creationId xmlns:a16="http://schemas.microsoft.com/office/drawing/2014/main" id="{E5B4D5BF-F899-406D-BAE6-6E67B436880E}"/>
                </a:ext>
              </a:extLst>
            </p:cNvPr>
            <p:cNvSpPr/>
            <p:nvPr/>
          </p:nvSpPr>
          <p:spPr>
            <a:xfrm>
              <a:off x="61467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Can 90">
              <a:extLst>
                <a:ext uri="{FF2B5EF4-FFF2-40B4-BE49-F238E27FC236}">
                  <a16:creationId xmlns:a16="http://schemas.microsoft.com/office/drawing/2014/main" id="{0FAB89CA-37AD-4B3F-892F-40C27AC18EE8}"/>
                </a:ext>
              </a:extLst>
            </p:cNvPr>
            <p:cNvSpPr/>
            <p:nvPr/>
          </p:nvSpPr>
          <p:spPr>
            <a:xfrm>
              <a:off x="654277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an 91">
              <a:extLst>
                <a:ext uri="{FF2B5EF4-FFF2-40B4-BE49-F238E27FC236}">
                  <a16:creationId xmlns:a16="http://schemas.microsoft.com/office/drawing/2014/main" id="{75F5C67C-E1F5-4B6C-AE25-023F158587F6}"/>
                </a:ext>
              </a:extLst>
            </p:cNvPr>
            <p:cNvSpPr/>
            <p:nvPr/>
          </p:nvSpPr>
          <p:spPr>
            <a:xfrm>
              <a:off x="698498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an 92">
              <a:extLst>
                <a:ext uri="{FF2B5EF4-FFF2-40B4-BE49-F238E27FC236}">
                  <a16:creationId xmlns:a16="http://schemas.microsoft.com/office/drawing/2014/main" id="{19653E72-4CF7-453B-B20B-76E7A90A1F12}"/>
                </a:ext>
              </a:extLst>
            </p:cNvPr>
            <p:cNvSpPr/>
            <p:nvPr/>
          </p:nvSpPr>
          <p:spPr>
            <a:xfrm>
              <a:off x="56550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an 93">
              <a:extLst>
                <a:ext uri="{FF2B5EF4-FFF2-40B4-BE49-F238E27FC236}">
                  <a16:creationId xmlns:a16="http://schemas.microsoft.com/office/drawing/2014/main" id="{78DB0950-0713-49AB-B52B-4987FFF749F3}"/>
                </a:ext>
              </a:extLst>
            </p:cNvPr>
            <p:cNvSpPr/>
            <p:nvPr/>
          </p:nvSpPr>
          <p:spPr>
            <a:xfrm>
              <a:off x="619300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Can 94">
              <a:extLst>
                <a:ext uri="{FF2B5EF4-FFF2-40B4-BE49-F238E27FC236}">
                  <a16:creationId xmlns:a16="http://schemas.microsoft.com/office/drawing/2014/main" id="{34C2F112-1B67-4FF1-81C6-A8F9CC140B60}"/>
                </a:ext>
              </a:extLst>
            </p:cNvPr>
            <p:cNvSpPr/>
            <p:nvPr/>
          </p:nvSpPr>
          <p:spPr>
            <a:xfrm>
              <a:off x="6721840" y="2860105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an 95">
              <a:extLst>
                <a:ext uri="{FF2B5EF4-FFF2-40B4-BE49-F238E27FC236}">
                  <a16:creationId xmlns:a16="http://schemas.microsoft.com/office/drawing/2014/main" id="{A6DFCC44-3E7F-4875-927E-2DE252611CC2}"/>
                </a:ext>
              </a:extLst>
            </p:cNvPr>
            <p:cNvSpPr/>
            <p:nvPr/>
          </p:nvSpPr>
          <p:spPr>
            <a:xfrm>
              <a:off x="495300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an 96">
              <a:extLst>
                <a:ext uri="{FF2B5EF4-FFF2-40B4-BE49-F238E27FC236}">
                  <a16:creationId xmlns:a16="http://schemas.microsoft.com/office/drawing/2014/main" id="{D3F10267-F33F-475C-BE14-A0F4F1844649}"/>
                </a:ext>
              </a:extLst>
            </p:cNvPr>
            <p:cNvSpPr/>
            <p:nvPr/>
          </p:nvSpPr>
          <p:spPr>
            <a:xfrm>
              <a:off x="5702042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an 97">
              <a:extLst>
                <a:ext uri="{FF2B5EF4-FFF2-40B4-BE49-F238E27FC236}">
                  <a16:creationId xmlns:a16="http://schemas.microsoft.com/office/drawing/2014/main" id="{EAF8D239-4870-4050-9AEB-C14DE5826D70}"/>
                </a:ext>
              </a:extLst>
            </p:cNvPr>
            <p:cNvSpPr/>
            <p:nvPr/>
          </p:nvSpPr>
          <p:spPr>
            <a:xfrm>
              <a:off x="6525064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an 98">
              <a:extLst>
                <a:ext uri="{FF2B5EF4-FFF2-40B4-BE49-F238E27FC236}">
                  <a16:creationId xmlns:a16="http://schemas.microsoft.com/office/drawing/2014/main" id="{BB600B74-DEAC-4B47-837A-FF518F4C0235}"/>
                </a:ext>
              </a:extLst>
            </p:cNvPr>
            <p:cNvSpPr/>
            <p:nvPr/>
          </p:nvSpPr>
          <p:spPr>
            <a:xfrm>
              <a:off x="7304770" y="3271196"/>
              <a:ext cx="533400" cy="437677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an 99">
              <a:extLst>
                <a:ext uri="{FF2B5EF4-FFF2-40B4-BE49-F238E27FC236}">
                  <a16:creationId xmlns:a16="http://schemas.microsoft.com/office/drawing/2014/main" id="{53D1737C-70C5-4F39-B9E3-0D6CA18F6188}"/>
                </a:ext>
              </a:extLst>
            </p:cNvPr>
            <p:cNvSpPr/>
            <p:nvPr/>
          </p:nvSpPr>
          <p:spPr>
            <a:xfrm>
              <a:off x="728522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an 100">
              <a:extLst>
                <a:ext uri="{FF2B5EF4-FFF2-40B4-BE49-F238E27FC236}">
                  <a16:creationId xmlns:a16="http://schemas.microsoft.com/office/drawing/2014/main" id="{705C83CC-F709-4F21-A3B3-0CD913751103}"/>
                </a:ext>
              </a:extLst>
            </p:cNvPr>
            <p:cNvSpPr/>
            <p:nvPr/>
          </p:nvSpPr>
          <p:spPr>
            <a:xfrm>
              <a:off x="7823180" y="2840693"/>
              <a:ext cx="410980" cy="3560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an 101">
              <a:extLst>
                <a:ext uri="{FF2B5EF4-FFF2-40B4-BE49-F238E27FC236}">
                  <a16:creationId xmlns:a16="http://schemas.microsoft.com/office/drawing/2014/main" id="{A029E191-D825-40C6-B269-F3B14372F6B5}"/>
                </a:ext>
              </a:extLst>
            </p:cNvPr>
            <p:cNvSpPr/>
            <p:nvPr/>
          </p:nvSpPr>
          <p:spPr>
            <a:xfrm>
              <a:off x="73959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an 102">
              <a:extLst>
                <a:ext uri="{FF2B5EF4-FFF2-40B4-BE49-F238E27FC236}">
                  <a16:creationId xmlns:a16="http://schemas.microsoft.com/office/drawing/2014/main" id="{69EA7634-5A94-475D-9CBD-F1F69939A57D}"/>
                </a:ext>
              </a:extLst>
            </p:cNvPr>
            <p:cNvSpPr/>
            <p:nvPr/>
          </p:nvSpPr>
          <p:spPr>
            <a:xfrm>
              <a:off x="779195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an 103">
              <a:extLst>
                <a:ext uri="{FF2B5EF4-FFF2-40B4-BE49-F238E27FC236}">
                  <a16:creationId xmlns:a16="http://schemas.microsoft.com/office/drawing/2014/main" id="{E2C538AC-F071-4B80-9874-4EFF6BD430F7}"/>
                </a:ext>
              </a:extLst>
            </p:cNvPr>
            <p:cNvSpPr/>
            <p:nvPr/>
          </p:nvSpPr>
          <p:spPr>
            <a:xfrm>
              <a:off x="8234160" y="2459693"/>
              <a:ext cx="300240" cy="34546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ED41DD-67C2-4ADD-80A5-5F697D96CC64}"/>
                </a:ext>
              </a:extLst>
            </p:cNvPr>
            <p:cNvCxnSpPr/>
            <p:nvPr/>
          </p:nvCxnSpPr>
          <p:spPr>
            <a:xfrm>
              <a:off x="3871777" y="38862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4F315F5-DBC7-4AB3-8634-3871D3DCDCA4}"/>
                </a:ext>
              </a:extLst>
            </p:cNvPr>
            <p:cNvCxnSpPr/>
            <p:nvPr/>
          </p:nvCxnSpPr>
          <p:spPr>
            <a:xfrm>
              <a:off x="3886199" y="4094928"/>
              <a:ext cx="8212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EB63FC-DDFA-4462-910B-D56EBC8F67DC}"/>
                </a:ext>
              </a:extLst>
            </p:cNvPr>
            <p:cNvCxnSpPr/>
            <p:nvPr/>
          </p:nvCxnSpPr>
          <p:spPr>
            <a:xfrm>
              <a:off x="3886200" y="4419600"/>
              <a:ext cx="8212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B6B765-1DD3-4823-A5F3-5AF11B4FEB7D}"/>
                </a:ext>
              </a:extLst>
            </p:cNvPr>
            <p:cNvSpPr txBox="1"/>
            <p:nvPr/>
          </p:nvSpPr>
          <p:spPr>
            <a:xfrm>
              <a:off x="4032680" y="4016408"/>
              <a:ext cx="437302" cy="40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3D2B8E9-F4AD-4767-945D-20885168BB81}"/>
                </a:ext>
              </a:extLst>
            </p:cNvPr>
            <p:cNvSpPr txBox="1"/>
            <p:nvPr/>
          </p:nvSpPr>
          <p:spPr>
            <a:xfrm>
              <a:off x="3270634" y="3402476"/>
              <a:ext cx="1002133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92A2FB-16CC-49A8-9093-DEA513CDDB8B}"/>
                </a:ext>
              </a:extLst>
            </p:cNvPr>
            <p:cNvSpPr txBox="1"/>
            <p:nvPr/>
          </p:nvSpPr>
          <p:spPr>
            <a:xfrm>
              <a:off x="3286783" y="3779542"/>
              <a:ext cx="745898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754FA3-22ED-4F93-B2C7-877A15B0C640}"/>
                </a:ext>
              </a:extLst>
            </p:cNvPr>
            <p:cNvSpPr txBox="1"/>
            <p:nvPr/>
          </p:nvSpPr>
          <p:spPr>
            <a:xfrm>
              <a:off x="3271466" y="4094843"/>
              <a:ext cx="923540" cy="69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3D887DF-75D6-43DA-A694-FD1BD7446280}"/>
              </a:ext>
            </a:extLst>
          </p:cNvPr>
          <p:cNvSpPr/>
          <p:nvPr/>
        </p:nvSpPr>
        <p:spPr>
          <a:xfrm>
            <a:off x="550474" y="907473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Electric Potential to Piezoelectric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6D8707A-2E14-45B3-B5FE-2016D3D9F416}"/>
              </a:ext>
            </a:extLst>
          </p:cNvPr>
          <p:cNvSpPr/>
          <p:nvPr/>
        </p:nvSpPr>
        <p:spPr>
          <a:xfrm>
            <a:off x="550475" y="1761026"/>
            <a:ext cx="3313916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Piezoelectric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9F81431-167A-4A5A-8F0F-5B43EF8BE72F}"/>
              </a:ext>
            </a:extLst>
          </p:cNvPr>
          <p:cNvSpPr/>
          <p:nvPr/>
        </p:nvSpPr>
        <p:spPr>
          <a:xfrm>
            <a:off x="550474" y="2608765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Stress anisotropy in Magnetostrictive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EA7E01-1897-43B5-A082-AC079C8FD102}"/>
              </a:ext>
            </a:extLst>
          </p:cNvPr>
          <p:cNvSpPr/>
          <p:nvPr/>
        </p:nvSpPr>
        <p:spPr>
          <a:xfrm>
            <a:off x="550474" y="3485549"/>
            <a:ext cx="3313917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Magnetic anisotropy in Magnetostrictive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6100B6-5999-4D35-B2D0-3AC1FD59EDEA}"/>
              </a:ext>
            </a:extLst>
          </p:cNvPr>
          <p:cNvSpPr/>
          <p:nvPr/>
        </p:nvSpPr>
        <p:spPr>
          <a:xfrm>
            <a:off x="550475" y="436159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Inhibits the TMR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D1A196A-BAFD-46C5-B939-61483E8BE346}"/>
              </a:ext>
            </a:extLst>
          </p:cNvPr>
          <p:cNvSpPr/>
          <p:nvPr/>
        </p:nvSpPr>
        <p:spPr>
          <a:xfrm>
            <a:off x="550475" y="5311255"/>
            <a:ext cx="3313918" cy="7275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Generation of variable voltage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6D29C82-F85F-4448-8B28-C6D58E3CF5C5}"/>
              </a:ext>
            </a:extLst>
          </p:cNvPr>
          <p:cNvCxnSpPr>
            <a:stCxn id="65" idx="3"/>
            <a:endCxn id="66" idx="3"/>
          </p:cNvCxnSpPr>
          <p:nvPr/>
        </p:nvCxnSpPr>
        <p:spPr>
          <a:xfrm>
            <a:off x="3864390" y="1271257"/>
            <a:ext cx="1" cy="853553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DBF7C6ED-A205-44C7-9395-194FF1A1239C}"/>
              </a:ext>
            </a:extLst>
          </p:cNvPr>
          <p:cNvCxnSpPr>
            <a:stCxn id="66" idx="1"/>
            <a:endCxn id="81" idx="1"/>
          </p:cNvCxnSpPr>
          <p:nvPr/>
        </p:nvCxnSpPr>
        <p:spPr>
          <a:xfrm rot="10800000" flipV="1">
            <a:off x="550475" y="2124809"/>
            <a:ext cx="1" cy="847739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329F719-7272-4C98-9DCB-6D8145B5D64B}"/>
              </a:ext>
            </a:extLst>
          </p:cNvPr>
          <p:cNvCxnSpPr>
            <a:stCxn id="81" idx="3"/>
            <a:endCxn id="82" idx="3"/>
          </p:cNvCxnSpPr>
          <p:nvPr/>
        </p:nvCxnSpPr>
        <p:spPr>
          <a:xfrm>
            <a:off x="3864391" y="2972549"/>
            <a:ext cx="12700" cy="876784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4FA6774-8B10-4C76-AB28-97537E1338DF}"/>
              </a:ext>
            </a:extLst>
          </p:cNvPr>
          <p:cNvCxnSpPr>
            <a:stCxn id="82" idx="1"/>
            <a:endCxn id="83" idx="1"/>
          </p:cNvCxnSpPr>
          <p:nvPr/>
        </p:nvCxnSpPr>
        <p:spPr>
          <a:xfrm rot="10800000" flipH="1" flipV="1">
            <a:off x="550473" y="3849333"/>
            <a:ext cx="1" cy="876046"/>
          </a:xfrm>
          <a:prstGeom prst="bentConnector3">
            <a:avLst>
              <a:gd name="adj1" fmla="val -228600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0A068AB-04E1-4FE5-AEDF-A4725933A795}"/>
              </a:ext>
            </a:extLst>
          </p:cNvPr>
          <p:cNvCxnSpPr>
            <a:stCxn id="83" idx="3"/>
            <a:endCxn id="84" idx="3"/>
          </p:cNvCxnSpPr>
          <p:nvPr/>
        </p:nvCxnSpPr>
        <p:spPr>
          <a:xfrm>
            <a:off x="3864393" y="4725379"/>
            <a:ext cx="12700" cy="949660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E2674C7-A3FB-4F57-B640-A914EE841F88}"/>
              </a:ext>
            </a:extLst>
          </p:cNvPr>
          <p:cNvCxnSpPr>
            <a:cxnSpLocks/>
          </p:cNvCxnSpPr>
          <p:nvPr/>
        </p:nvCxnSpPr>
        <p:spPr>
          <a:xfrm flipV="1">
            <a:off x="6182556" y="1255968"/>
            <a:ext cx="0" cy="4909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/>
              <p:nvPr/>
            </p:nvSpPr>
            <p:spPr>
              <a:xfrm>
                <a:off x="5973364" y="815418"/>
                <a:ext cx="420481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421E6C-A5F6-4CA5-8B7B-23640CB8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64" y="815418"/>
                <a:ext cx="420481" cy="453137"/>
              </a:xfrm>
              <a:prstGeom prst="rect">
                <a:avLst/>
              </a:prstGeo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176DB5-10BD-41DF-8B88-5A650789B478}"/>
              </a:ext>
            </a:extLst>
          </p:cNvPr>
          <p:cNvSpPr txBox="1"/>
          <p:nvPr/>
        </p:nvSpPr>
        <p:spPr>
          <a:xfrm>
            <a:off x="4442685" y="4804582"/>
            <a:ext cx="4438208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piezoelectric material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Serves the purpose of summation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different dimension of blue pillars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Serves the purpose of weight</a:t>
            </a:r>
          </a:p>
        </p:txBody>
      </p:sp>
    </p:spTree>
    <p:extLst>
      <p:ext uri="{BB962C8B-B14F-4D97-AF65-F5344CB8AC3E}">
        <p14:creationId xmlns:p14="http://schemas.microsoft.com/office/powerpoint/2010/main" val="2314966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03"/>
            <a:ext cx="9144000" cy="878742"/>
          </a:xfrm>
        </p:spPr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685800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Magneto-elastic Anisotropy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Perpendicular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Giant Magneto-Resistance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Tunneling Magneto-Resistance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779953"/>
            <a:ext cx="457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Measurement Automation with 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Ferromagnetic Resonance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Electromagnet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RF Signal Generator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Spectrum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Lock-in Amplifier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Schottky Diode</a:t>
            </a:r>
          </a:p>
          <a:p>
            <a:endParaRPr lang="en-US" sz="2400" dirty="0"/>
          </a:p>
          <a:p>
            <a:r>
              <a:rPr lang="en-US" sz="2400" dirty="0"/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349957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03"/>
            <a:ext cx="9144000" cy="878742"/>
          </a:xfrm>
        </p:spPr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685800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Magneto-elastic Anisotropy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Perpendicular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Giant Magneto-Resistance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Tunneling Magneto-Resistance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779953"/>
            <a:ext cx="457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Proposed Device</a:t>
            </a:r>
          </a:p>
          <a:p>
            <a:endParaRPr lang="en-US" sz="2400" dirty="0"/>
          </a:p>
          <a:p>
            <a:r>
              <a:rPr lang="en-US" sz="2400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Measurement Automation with 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Ferromagnetic Resonance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Electromagnet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RF Signal Generator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Spectrum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Lock-in Amplifier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Schottky Diode</a:t>
            </a:r>
          </a:p>
          <a:p>
            <a:endParaRPr lang="en-US" sz="2400" dirty="0"/>
          </a:p>
          <a:p>
            <a:r>
              <a:rPr lang="en-US" sz="2400" dirty="0"/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887477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3CCB-4E50-40BC-8D0B-A17C1D0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automation with LabView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D145B-A4CD-4756-8CE4-C08472D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22F3-DE7B-413A-9886-CA71398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04050-971F-4E6A-8690-28F28A30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8" name="Picture 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390B18F9-BFD5-41A6-8EC1-6C51D368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70" y="653405"/>
            <a:ext cx="2343549" cy="1742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39918-28E5-429F-BD88-2B83FF8D626C}"/>
              </a:ext>
            </a:extLst>
          </p:cNvPr>
          <p:cNvSpPr txBox="1"/>
          <p:nvPr/>
        </p:nvSpPr>
        <p:spPr>
          <a:xfrm>
            <a:off x="191457" y="554928"/>
            <a:ext cx="5374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Graphical programming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 and synchronize different devices from different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Centralized system for data acquisition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EE16805-C497-4E02-9137-3A7B39A6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7" y="2493920"/>
            <a:ext cx="8316737" cy="410179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F61AF5C-E220-48E8-91C5-BA0797C79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77" y="2549634"/>
            <a:ext cx="5358656" cy="39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4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Measurement automation with LabView </a:t>
            </a:r>
            <a:r>
              <a:rPr lang="en-IN" sz="3000" dirty="0"/>
              <a:t>: Electromagnet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Khritish K Behera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F8B21A6-F324-47CA-B2FD-3EB334C5F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878"/>
            <a:ext cx="9144000" cy="3368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ED581-D24E-48A5-9EF1-C45D41D5E5A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4343400" y="4554415"/>
            <a:ext cx="4730261" cy="1812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9C008C6-2519-440A-8CDD-C3064B355E64}"/>
              </a:ext>
            </a:extLst>
          </p:cNvPr>
          <p:cNvGrpSpPr/>
          <p:nvPr/>
        </p:nvGrpSpPr>
        <p:grpSpPr>
          <a:xfrm>
            <a:off x="131885" y="1820008"/>
            <a:ext cx="2497015" cy="2576151"/>
            <a:chOff x="131885" y="1820008"/>
            <a:chExt cx="2497015" cy="2576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613BE8-F166-445A-B1B4-11F98A6F8CD3}"/>
                </a:ext>
              </a:extLst>
            </p:cNvPr>
            <p:cNvSpPr/>
            <p:nvPr/>
          </p:nvSpPr>
          <p:spPr>
            <a:xfrm>
              <a:off x="1951892" y="1820008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CB43275-BDC5-4315-8437-F7A083D465EB}"/>
                </a:ext>
              </a:extLst>
            </p:cNvPr>
            <p:cNvSpPr/>
            <p:nvPr/>
          </p:nvSpPr>
          <p:spPr>
            <a:xfrm>
              <a:off x="131885" y="3226783"/>
              <a:ext cx="2497015" cy="11693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Creates a session with electromagnet’s controller for communication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0A6D8E-5457-41FE-B70F-32BFC41744D3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1380393" y="2453054"/>
              <a:ext cx="910003" cy="7737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3DBEEC-6965-4ADA-B195-63701AE7CA57}"/>
              </a:ext>
            </a:extLst>
          </p:cNvPr>
          <p:cNvGrpSpPr/>
          <p:nvPr/>
        </p:nvGrpSpPr>
        <p:grpSpPr>
          <a:xfrm>
            <a:off x="2760785" y="1828800"/>
            <a:ext cx="2224453" cy="2545056"/>
            <a:chOff x="2760785" y="1828800"/>
            <a:chExt cx="2224453" cy="25450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80CF7F-23A6-4578-B049-A6920BB284BD}"/>
                </a:ext>
              </a:extLst>
            </p:cNvPr>
            <p:cNvSpPr/>
            <p:nvPr/>
          </p:nvSpPr>
          <p:spPr>
            <a:xfrm>
              <a:off x="3965331" y="1828800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A11A0A4-1DF3-4D49-BB5F-4E594CA9850D}"/>
                </a:ext>
              </a:extLst>
            </p:cNvPr>
            <p:cNvSpPr/>
            <p:nvPr/>
          </p:nvSpPr>
          <p:spPr>
            <a:xfrm>
              <a:off x="2760785" y="3250272"/>
              <a:ext cx="2224453" cy="112358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Takes current as input, to set it in the electromagnet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4E63C7-68D1-4AC8-9AD1-7C99A60EE15A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3873012" y="2461846"/>
              <a:ext cx="430823" cy="7884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B5752-512B-4938-A5F2-614CECB8E0E4}"/>
              </a:ext>
            </a:extLst>
          </p:cNvPr>
          <p:cNvGrpSpPr/>
          <p:nvPr/>
        </p:nvGrpSpPr>
        <p:grpSpPr>
          <a:xfrm>
            <a:off x="5117123" y="1840523"/>
            <a:ext cx="1883020" cy="2497127"/>
            <a:chOff x="5117123" y="1840523"/>
            <a:chExt cx="1883020" cy="249712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7A918C-ADC1-4036-9782-F5A73CD606E5}"/>
                </a:ext>
              </a:extLst>
            </p:cNvPr>
            <p:cNvSpPr/>
            <p:nvPr/>
          </p:nvSpPr>
          <p:spPr>
            <a:xfrm>
              <a:off x="5366238" y="1840523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EB453C-8F79-43C6-8D80-0696911E8BAE}"/>
                </a:ext>
              </a:extLst>
            </p:cNvPr>
            <p:cNvSpPr/>
            <p:nvPr/>
          </p:nvSpPr>
          <p:spPr>
            <a:xfrm>
              <a:off x="5117123" y="3091862"/>
              <a:ext cx="1883020" cy="124578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Measures the magnetic field using the gauss probe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B725C-89C8-4672-B1E6-548E2E614DBE}"/>
                </a:ext>
              </a:extLst>
            </p:cNvPr>
            <p:cNvCxnSpPr>
              <a:cxnSpLocks/>
              <a:stCxn id="23" idx="0"/>
              <a:endCxn id="22" idx="2"/>
            </p:cNvCxnSpPr>
            <p:nvPr/>
          </p:nvCxnSpPr>
          <p:spPr>
            <a:xfrm flipH="1" flipV="1">
              <a:off x="5704742" y="2473569"/>
              <a:ext cx="353891" cy="6182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F16AAE-F49A-4D47-BAA5-12F6C76D2CD1}"/>
              </a:ext>
            </a:extLst>
          </p:cNvPr>
          <p:cNvGrpSpPr/>
          <p:nvPr/>
        </p:nvGrpSpPr>
        <p:grpSpPr>
          <a:xfrm>
            <a:off x="7086599" y="1931377"/>
            <a:ext cx="1925515" cy="2415595"/>
            <a:chOff x="7086599" y="1931377"/>
            <a:chExt cx="1925515" cy="24155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3B0495-C566-426F-AFA8-2451E1009706}"/>
                </a:ext>
              </a:extLst>
            </p:cNvPr>
            <p:cNvSpPr/>
            <p:nvPr/>
          </p:nvSpPr>
          <p:spPr>
            <a:xfrm>
              <a:off x="8280156" y="1931377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5A0591B-3AD3-450E-9F87-4CA36E25C1B9}"/>
                </a:ext>
              </a:extLst>
            </p:cNvPr>
            <p:cNvSpPr/>
            <p:nvPr/>
          </p:nvSpPr>
          <p:spPr>
            <a:xfrm>
              <a:off x="7086599" y="3101184"/>
              <a:ext cx="1925515" cy="124578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Terminates the session and stops further communication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4D82876-4EF7-445C-9632-F5BB749F81E2}"/>
                </a:ext>
              </a:extLst>
            </p:cNvPr>
            <p:cNvCxnSpPr>
              <a:cxnSpLocks/>
              <a:stCxn id="34" idx="0"/>
              <a:endCxn id="33" idx="2"/>
            </p:cNvCxnSpPr>
            <p:nvPr/>
          </p:nvCxnSpPr>
          <p:spPr>
            <a:xfrm flipV="1">
              <a:off x="8049357" y="2564423"/>
              <a:ext cx="569303" cy="5367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0C10B36-B7C3-4395-B006-C18B158E00CA}"/>
              </a:ext>
            </a:extLst>
          </p:cNvPr>
          <p:cNvSpPr txBox="1"/>
          <p:nvPr/>
        </p:nvSpPr>
        <p:spPr>
          <a:xfrm>
            <a:off x="6930536" y="6394554"/>
            <a:ext cx="1696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Electromagnet</a:t>
            </a:r>
            <a:endParaRPr lang="en-IN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5D7FDA-74C9-4477-9E39-71638003E285}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7420708" y="5700284"/>
            <a:ext cx="358286" cy="694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4DC445-F9B7-485B-A6F0-1C3D0670FB2D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778994" y="5700284"/>
            <a:ext cx="270362" cy="694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DCB66BC-D765-4ACB-81BE-FCDD210DC533}"/>
              </a:ext>
            </a:extLst>
          </p:cNvPr>
          <p:cNvSpPr txBox="1"/>
          <p:nvPr/>
        </p:nvSpPr>
        <p:spPr>
          <a:xfrm>
            <a:off x="4835769" y="4605061"/>
            <a:ext cx="150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 probe</a:t>
            </a:r>
            <a:endParaRPr lang="en-IN" sz="2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EAF838C-6151-46C3-9855-832386F91CD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339255" y="4805116"/>
            <a:ext cx="1776045" cy="492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EFED1E1-AB9A-4400-84DE-CB91E9D20B73}"/>
              </a:ext>
            </a:extLst>
          </p:cNvPr>
          <p:cNvSpPr txBox="1"/>
          <p:nvPr/>
        </p:nvSpPr>
        <p:spPr>
          <a:xfrm>
            <a:off x="5120420" y="6366574"/>
            <a:ext cx="128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</a:t>
            </a:r>
            <a:endParaRPr lang="en-IN" sz="20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ECC96E-39DC-44F2-AD11-C73BFB15D44D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5547946" y="5635869"/>
            <a:ext cx="214313" cy="7307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A89764C-1878-46B7-9C6F-67C18654E5C3}"/>
              </a:ext>
            </a:extLst>
          </p:cNvPr>
          <p:cNvSpPr txBox="1"/>
          <p:nvPr/>
        </p:nvSpPr>
        <p:spPr>
          <a:xfrm>
            <a:off x="131885" y="4553326"/>
            <a:ext cx="406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PC with </a:t>
            </a:r>
            <a:r>
              <a:rPr lang="en-US" sz="2000" dirty="0" err="1"/>
              <a:t>labview</a:t>
            </a:r>
            <a:r>
              <a:rPr lang="en-US" sz="2000" dirty="0"/>
              <a:t> is connected to the controller</a:t>
            </a:r>
            <a:endParaRPr lang="en-IN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26A953-D151-4B50-B425-D2B3D1651ED5}"/>
              </a:ext>
            </a:extLst>
          </p:cNvPr>
          <p:cNvSpPr txBox="1"/>
          <p:nvPr/>
        </p:nvSpPr>
        <p:spPr>
          <a:xfrm>
            <a:off x="70339" y="5364901"/>
            <a:ext cx="4273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The gauss probe and the electromagnet is also connected to the controller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978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Measurement automation with LabView </a:t>
            </a:r>
            <a:r>
              <a:rPr lang="en-IN" sz="2900" dirty="0"/>
              <a:t>: RF Signal Generator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22</a:t>
            </a:fld>
            <a:endParaRPr lang="en-IN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61A30C-6801-403C-92B4-8752AE5F1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2"/>
          <a:stretch/>
        </p:blipFill>
        <p:spPr>
          <a:xfrm>
            <a:off x="29187" y="703574"/>
            <a:ext cx="8305922" cy="29025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B2F6A35-19BF-4E0B-93A8-401FAB8E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51" y="5549258"/>
            <a:ext cx="3432298" cy="12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7E94917-9CF3-4E33-88FE-DE529F7245B3}"/>
              </a:ext>
            </a:extLst>
          </p:cNvPr>
          <p:cNvGrpSpPr/>
          <p:nvPr/>
        </p:nvGrpSpPr>
        <p:grpSpPr>
          <a:xfrm>
            <a:off x="217283" y="2831122"/>
            <a:ext cx="2692971" cy="2691694"/>
            <a:chOff x="217283" y="2831122"/>
            <a:chExt cx="2692971" cy="26916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4EBFBB-BF21-4195-BB40-EB2458653530}"/>
                </a:ext>
              </a:extLst>
            </p:cNvPr>
            <p:cNvSpPr/>
            <p:nvPr/>
          </p:nvSpPr>
          <p:spPr>
            <a:xfrm>
              <a:off x="2233246" y="2831122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6E42DE0-C574-48E9-9F0F-DBB016B908F1}"/>
                </a:ext>
              </a:extLst>
            </p:cNvPr>
            <p:cNvSpPr/>
            <p:nvPr/>
          </p:nvSpPr>
          <p:spPr>
            <a:xfrm>
              <a:off x="217283" y="3832441"/>
              <a:ext cx="2138584" cy="1690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Creates a session with RF signal generator for communication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73B81F-3561-49D1-96B5-8208A70DBA22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1286575" y="3464168"/>
              <a:ext cx="1285175" cy="368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1BF06E-60E0-47DF-9D6C-DD9CB311C6E2}"/>
              </a:ext>
            </a:extLst>
          </p:cNvPr>
          <p:cNvGrpSpPr/>
          <p:nvPr/>
        </p:nvGrpSpPr>
        <p:grpSpPr>
          <a:xfrm>
            <a:off x="2446125" y="2832281"/>
            <a:ext cx="2014506" cy="2690535"/>
            <a:chOff x="2446125" y="2832281"/>
            <a:chExt cx="2014506" cy="269053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48658D-195F-4819-A7C5-42162E473991}"/>
                </a:ext>
              </a:extLst>
            </p:cNvPr>
            <p:cNvSpPr/>
            <p:nvPr/>
          </p:nvSpPr>
          <p:spPr>
            <a:xfrm>
              <a:off x="3783623" y="2832281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046CBF0-AE6A-453D-AFFA-91D973D80C67}"/>
                </a:ext>
              </a:extLst>
            </p:cNvPr>
            <p:cNvSpPr/>
            <p:nvPr/>
          </p:nvSpPr>
          <p:spPr>
            <a:xfrm>
              <a:off x="2446125" y="3801819"/>
              <a:ext cx="1446134" cy="17209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Configures the RF signal frequency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29AC41F-F8CE-4860-BD7A-AA43D6836C7F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flipV="1">
              <a:off x="3169192" y="3465327"/>
              <a:ext cx="952935" cy="336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EBC4E9-5298-446B-934D-B69B4650D35A}"/>
              </a:ext>
            </a:extLst>
          </p:cNvPr>
          <p:cNvGrpSpPr/>
          <p:nvPr/>
        </p:nvGrpSpPr>
        <p:grpSpPr>
          <a:xfrm>
            <a:off x="3982517" y="2832327"/>
            <a:ext cx="1768324" cy="2726641"/>
            <a:chOff x="3982517" y="2832327"/>
            <a:chExt cx="1768324" cy="272664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0DD143-E2BB-4359-8831-815FB8A9D678}"/>
                </a:ext>
              </a:extLst>
            </p:cNvPr>
            <p:cNvSpPr/>
            <p:nvPr/>
          </p:nvSpPr>
          <p:spPr>
            <a:xfrm>
              <a:off x="5073833" y="2832327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23B6F5D-DB45-4A24-807F-8FA6724408F6}"/>
                </a:ext>
              </a:extLst>
            </p:cNvPr>
            <p:cNvSpPr/>
            <p:nvPr/>
          </p:nvSpPr>
          <p:spPr>
            <a:xfrm>
              <a:off x="3982517" y="3801667"/>
              <a:ext cx="1616259" cy="17573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Configures the RF signal power level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93C67F1-0FAB-47FF-A880-517DB787053B}"/>
                </a:ext>
              </a:extLst>
            </p:cNvPr>
            <p:cNvCxnSpPr>
              <a:cxnSpLocks/>
              <a:stCxn id="28" idx="0"/>
              <a:endCxn id="27" idx="2"/>
            </p:cNvCxnSpPr>
            <p:nvPr/>
          </p:nvCxnSpPr>
          <p:spPr>
            <a:xfrm flipV="1">
              <a:off x="4790647" y="3465373"/>
              <a:ext cx="621690" cy="336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CCA086-5998-4DE6-B31B-D6A928557522}"/>
              </a:ext>
            </a:extLst>
          </p:cNvPr>
          <p:cNvGrpSpPr/>
          <p:nvPr/>
        </p:nvGrpSpPr>
        <p:grpSpPr>
          <a:xfrm>
            <a:off x="5704648" y="2833486"/>
            <a:ext cx="1965817" cy="2707438"/>
            <a:chOff x="5704648" y="2833486"/>
            <a:chExt cx="1965817" cy="27074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3572A8-382B-44D8-AC09-81549ED0FA6B}"/>
                </a:ext>
              </a:extLst>
            </p:cNvPr>
            <p:cNvSpPr/>
            <p:nvPr/>
          </p:nvSpPr>
          <p:spPr>
            <a:xfrm>
              <a:off x="6993457" y="2833486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E79D2F5-4519-4E6B-8AE8-AA1502B97895}"/>
                </a:ext>
              </a:extLst>
            </p:cNvPr>
            <p:cNvSpPr/>
            <p:nvPr/>
          </p:nvSpPr>
          <p:spPr>
            <a:xfrm>
              <a:off x="5704648" y="3783623"/>
              <a:ext cx="1616259" cy="17573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Configures ON/OFF state of the signal generator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50C4FDD-E2A9-42D8-943F-ED1A7FC7F205}"/>
                </a:ext>
              </a:extLst>
            </p:cNvPr>
            <p:cNvCxnSpPr>
              <a:cxnSpLocks/>
              <a:stCxn id="37" idx="0"/>
              <a:endCxn id="36" idx="2"/>
            </p:cNvCxnSpPr>
            <p:nvPr/>
          </p:nvCxnSpPr>
          <p:spPr>
            <a:xfrm flipV="1">
              <a:off x="6512778" y="3466532"/>
              <a:ext cx="819183" cy="31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F8ACF9-9DAB-4A43-8E17-0D84C089C12C}"/>
              </a:ext>
            </a:extLst>
          </p:cNvPr>
          <p:cNvGrpSpPr/>
          <p:nvPr/>
        </p:nvGrpSpPr>
        <p:grpSpPr>
          <a:xfrm>
            <a:off x="7494526" y="2804745"/>
            <a:ext cx="1616259" cy="2718072"/>
            <a:chOff x="7494526" y="2804745"/>
            <a:chExt cx="1616259" cy="27180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208C90-7C0E-4C73-8CC7-2A8489091787}"/>
                </a:ext>
              </a:extLst>
            </p:cNvPr>
            <p:cNvSpPr/>
            <p:nvPr/>
          </p:nvSpPr>
          <p:spPr>
            <a:xfrm>
              <a:off x="7756281" y="2804745"/>
              <a:ext cx="677008" cy="63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8E06DE1-CDF9-4792-9752-07832D731198}"/>
                </a:ext>
              </a:extLst>
            </p:cNvPr>
            <p:cNvSpPr/>
            <p:nvPr/>
          </p:nvSpPr>
          <p:spPr>
            <a:xfrm>
              <a:off x="7494526" y="3775048"/>
              <a:ext cx="1616259" cy="1747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Terminates the session with RF signal generator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899454-3CF9-4EE3-8165-E1C293C6A5BB}"/>
                </a:ext>
              </a:extLst>
            </p:cNvPr>
            <p:cNvCxnSpPr>
              <a:cxnSpLocks/>
              <a:stCxn id="51" idx="0"/>
              <a:endCxn id="50" idx="2"/>
            </p:cNvCxnSpPr>
            <p:nvPr/>
          </p:nvCxnSpPr>
          <p:spPr>
            <a:xfrm flipH="1" flipV="1">
              <a:off x="8094785" y="3437791"/>
              <a:ext cx="207871" cy="3372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17D825-A97F-477B-B82E-D5EC8E8E73BE}"/>
              </a:ext>
            </a:extLst>
          </p:cNvPr>
          <p:cNvSpPr txBox="1"/>
          <p:nvPr/>
        </p:nvSpPr>
        <p:spPr>
          <a:xfrm>
            <a:off x="140178" y="5739555"/>
            <a:ext cx="5038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PC with </a:t>
            </a:r>
            <a:r>
              <a:rPr lang="en-US" sz="2000" dirty="0" err="1"/>
              <a:t>labview</a:t>
            </a:r>
            <a:r>
              <a:rPr lang="en-US" sz="2000" dirty="0"/>
              <a:t> is connected to the RF signal generator</a:t>
            </a:r>
            <a:endParaRPr lang="en-IN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3CB420-9A9E-4415-9A38-B4BDE2F0046E}"/>
              </a:ext>
            </a:extLst>
          </p:cNvPr>
          <p:cNvSpPr/>
          <p:nvPr/>
        </p:nvSpPr>
        <p:spPr>
          <a:xfrm>
            <a:off x="1769117" y="759327"/>
            <a:ext cx="1695052" cy="761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097E846-999E-473C-BAC5-F2E1DED7E933}"/>
              </a:ext>
            </a:extLst>
          </p:cNvPr>
          <p:cNvSpPr/>
          <p:nvPr/>
        </p:nvSpPr>
        <p:spPr>
          <a:xfrm>
            <a:off x="4233495" y="1033812"/>
            <a:ext cx="2132135" cy="68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29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22E5B09-8D23-4F67-81A1-AF5BA838B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7"/>
          <a:stretch/>
        </p:blipFill>
        <p:spPr>
          <a:xfrm>
            <a:off x="36658" y="850661"/>
            <a:ext cx="9107342" cy="2632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226C9-8916-4732-A4E0-B054DD8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Measurement automation with LabView </a:t>
            </a:r>
            <a:r>
              <a:rPr lang="en-IN" sz="2900" dirty="0"/>
              <a:t>: Spectrum Analyzer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88A-74A8-4158-9968-71297216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3E0A-4593-4F30-B752-60C43E11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D487-FFD2-4F5B-90FF-EDE031A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12" name="Picture 11" descr="A calculator with a screen&#10;&#10;Description automatically generated with medium confidence">
            <a:extLst>
              <a:ext uri="{FF2B5EF4-FFF2-40B4-BE49-F238E27FC236}">
                <a16:creationId xmlns:a16="http://schemas.microsoft.com/office/drawing/2014/main" id="{7253F8F5-7EE8-4DAE-B86C-C7C8D57C0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7" r="32019" b="6410"/>
          <a:stretch/>
        </p:blipFill>
        <p:spPr>
          <a:xfrm>
            <a:off x="6898870" y="5088790"/>
            <a:ext cx="1083267" cy="1577364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98988BF-0ECE-4757-B56E-1F846FEB8C37}"/>
              </a:ext>
            </a:extLst>
          </p:cNvPr>
          <p:cNvGrpSpPr/>
          <p:nvPr/>
        </p:nvGrpSpPr>
        <p:grpSpPr>
          <a:xfrm>
            <a:off x="36658" y="2127739"/>
            <a:ext cx="2601034" cy="2894449"/>
            <a:chOff x="36658" y="2127739"/>
            <a:chExt cx="2601034" cy="28944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C06B64-9E68-4B81-AC86-73682D3A08CD}"/>
                </a:ext>
              </a:extLst>
            </p:cNvPr>
            <p:cNvSpPr/>
            <p:nvPr/>
          </p:nvSpPr>
          <p:spPr>
            <a:xfrm>
              <a:off x="2057400" y="2127739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F57FD5A-921A-41D6-83F3-812B1C103530}"/>
                </a:ext>
              </a:extLst>
            </p:cNvPr>
            <p:cNvSpPr/>
            <p:nvPr/>
          </p:nvSpPr>
          <p:spPr>
            <a:xfrm>
              <a:off x="36658" y="3275755"/>
              <a:ext cx="1731029" cy="174643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Creates a session with spectrum analyzer for </a:t>
              </a:r>
              <a:r>
                <a:rPr lang="en-US" sz="2000" dirty="0" err="1">
                  <a:solidFill>
                    <a:schemeClr val="tx1"/>
                  </a:solidFill>
                </a:rPr>
                <a:t>communicat</a:t>
              </a:r>
              <a:r>
                <a:rPr lang="en-US" sz="2000" dirty="0">
                  <a:solidFill>
                    <a:schemeClr val="tx1"/>
                  </a:solidFill>
                </a:rPr>
                <a:t>-ion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80D0844-4F5D-4CF9-88F5-EA575D3CF50E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902173" y="2681654"/>
              <a:ext cx="1445373" cy="5941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F89BCA-4F91-43AC-BDA1-027C5F39B09E}"/>
              </a:ext>
            </a:extLst>
          </p:cNvPr>
          <p:cNvGrpSpPr/>
          <p:nvPr/>
        </p:nvGrpSpPr>
        <p:grpSpPr>
          <a:xfrm>
            <a:off x="1814243" y="2127739"/>
            <a:ext cx="1748287" cy="2942690"/>
            <a:chOff x="1814243" y="2127739"/>
            <a:chExt cx="1748287" cy="294269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6673FE-2413-4221-A3FC-02B1B32DF743}"/>
                </a:ext>
              </a:extLst>
            </p:cNvPr>
            <p:cNvSpPr/>
            <p:nvPr/>
          </p:nvSpPr>
          <p:spPr>
            <a:xfrm>
              <a:off x="2982238" y="2127739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11B9419-8255-46F9-A321-30CEEC359F90}"/>
                </a:ext>
              </a:extLst>
            </p:cNvPr>
            <p:cNvSpPr/>
            <p:nvPr/>
          </p:nvSpPr>
          <p:spPr>
            <a:xfrm>
              <a:off x="1814243" y="3303717"/>
              <a:ext cx="1453636" cy="17667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Configures the spectrum analyzer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F16234-9B54-40F1-ABAE-9837FD4C9FAF}"/>
                </a:ext>
              </a:extLst>
            </p:cNvPr>
            <p:cNvCxnSpPr>
              <a:cxnSpLocks/>
              <a:stCxn id="19" idx="0"/>
              <a:endCxn id="18" idx="2"/>
            </p:cNvCxnSpPr>
            <p:nvPr/>
          </p:nvCxnSpPr>
          <p:spPr>
            <a:xfrm flipV="1">
              <a:off x="2541061" y="2681654"/>
              <a:ext cx="731323" cy="6220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DDE68BB-EF79-4001-ACD5-D46C4E6F99C7}"/>
              </a:ext>
            </a:extLst>
          </p:cNvPr>
          <p:cNvGrpSpPr/>
          <p:nvPr/>
        </p:nvGrpSpPr>
        <p:grpSpPr>
          <a:xfrm>
            <a:off x="3338051" y="2139227"/>
            <a:ext cx="1358028" cy="2931202"/>
            <a:chOff x="3338051" y="2139227"/>
            <a:chExt cx="1358028" cy="293120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2CDF09-EC62-4A79-8EE3-8C4FC537C0CD}"/>
                </a:ext>
              </a:extLst>
            </p:cNvPr>
            <p:cNvSpPr/>
            <p:nvPr/>
          </p:nvSpPr>
          <p:spPr>
            <a:xfrm>
              <a:off x="3708347" y="2139227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AFDFF16-7A8D-40E8-88A2-1E9498480E2B}"/>
                </a:ext>
              </a:extLst>
            </p:cNvPr>
            <p:cNvSpPr/>
            <p:nvPr/>
          </p:nvSpPr>
          <p:spPr>
            <a:xfrm>
              <a:off x="3338051" y="3303783"/>
              <a:ext cx="1358028" cy="176664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Fetch the trace from the device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E79D7C-DF26-4316-93F9-C9C4276CB164}"/>
                </a:ext>
              </a:extLst>
            </p:cNvPr>
            <p:cNvCxnSpPr>
              <a:cxnSpLocks/>
              <a:stCxn id="25" idx="0"/>
              <a:endCxn id="24" idx="2"/>
            </p:cNvCxnSpPr>
            <p:nvPr/>
          </p:nvCxnSpPr>
          <p:spPr>
            <a:xfrm flipH="1" flipV="1">
              <a:off x="3998493" y="2693142"/>
              <a:ext cx="18572" cy="6106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D84B1A-4676-4706-874F-45E347EF4EFC}"/>
              </a:ext>
            </a:extLst>
          </p:cNvPr>
          <p:cNvGrpSpPr/>
          <p:nvPr/>
        </p:nvGrpSpPr>
        <p:grpSpPr>
          <a:xfrm>
            <a:off x="4757022" y="2125125"/>
            <a:ext cx="1328214" cy="2945238"/>
            <a:chOff x="4757022" y="2125125"/>
            <a:chExt cx="1328214" cy="29452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AB0078-B463-4733-B2C7-FB76283158E7}"/>
                </a:ext>
              </a:extLst>
            </p:cNvPr>
            <p:cNvSpPr/>
            <p:nvPr/>
          </p:nvSpPr>
          <p:spPr>
            <a:xfrm>
              <a:off x="4837900" y="2125125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EDFA3E0-0259-45B8-9BDC-AA789FD708C1}"/>
                </a:ext>
              </a:extLst>
            </p:cNvPr>
            <p:cNvSpPr/>
            <p:nvPr/>
          </p:nvSpPr>
          <p:spPr>
            <a:xfrm>
              <a:off x="4757022" y="3303717"/>
              <a:ext cx="1328214" cy="176664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Search position on trace to put  marker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75F68F-C3B1-487F-A5D4-8C5E0191D9FB}"/>
                </a:ext>
              </a:extLst>
            </p:cNvPr>
            <p:cNvCxnSpPr>
              <a:cxnSpLocks/>
              <a:stCxn id="30" idx="0"/>
              <a:endCxn id="29" idx="2"/>
            </p:cNvCxnSpPr>
            <p:nvPr/>
          </p:nvCxnSpPr>
          <p:spPr>
            <a:xfrm flipH="1" flipV="1">
              <a:off x="5128046" y="2679040"/>
              <a:ext cx="293083" cy="6246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49C1B2-7788-48A8-ABD7-A60BA80787BD}"/>
              </a:ext>
            </a:extLst>
          </p:cNvPr>
          <p:cNvGrpSpPr/>
          <p:nvPr/>
        </p:nvGrpSpPr>
        <p:grpSpPr>
          <a:xfrm>
            <a:off x="5636072" y="2134989"/>
            <a:ext cx="1901552" cy="2907412"/>
            <a:chOff x="5636072" y="2134989"/>
            <a:chExt cx="1901552" cy="290741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88FA705-D42A-424B-9190-C5DA5A8EFA08}"/>
                </a:ext>
              </a:extLst>
            </p:cNvPr>
            <p:cNvSpPr/>
            <p:nvPr/>
          </p:nvSpPr>
          <p:spPr>
            <a:xfrm>
              <a:off x="6209410" y="3275755"/>
              <a:ext cx="1328214" cy="176664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Retrieves data from the marker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73D5A1-6357-4A5E-8290-00386EAA9B8D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flipH="1" flipV="1">
              <a:off x="5926218" y="2688904"/>
              <a:ext cx="947299" cy="5868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0A9702-DE62-4B91-B40F-1563E6C3686C}"/>
                </a:ext>
              </a:extLst>
            </p:cNvPr>
            <p:cNvSpPr/>
            <p:nvPr/>
          </p:nvSpPr>
          <p:spPr>
            <a:xfrm>
              <a:off x="5636072" y="2134989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8BA1290-A1B2-47CF-A35C-BB234EDECB34}"/>
              </a:ext>
            </a:extLst>
          </p:cNvPr>
          <p:cNvSpPr/>
          <p:nvPr/>
        </p:nvSpPr>
        <p:spPr>
          <a:xfrm>
            <a:off x="7077692" y="2198597"/>
            <a:ext cx="725624" cy="43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7166D2-8C69-4A3F-A93D-B6269254BAD2}"/>
              </a:ext>
            </a:extLst>
          </p:cNvPr>
          <p:cNvGrpSpPr/>
          <p:nvPr/>
        </p:nvGrpSpPr>
        <p:grpSpPr>
          <a:xfrm>
            <a:off x="6591864" y="2114161"/>
            <a:ext cx="2427962" cy="2908027"/>
            <a:chOff x="6591864" y="2114161"/>
            <a:chExt cx="2427962" cy="29080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827E9D-18A1-4394-8E44-67E7557DCCE5}"/>
                </a:ext>
              </a:extLst>
            </p:cNvPr>
            <p:cNvSpPr/>
            <p:nvPr/>
          </p:nvSpPr>
          <p:spPr>
            <a:xfrm>
              <a:off x="6591864" y="2114161"/>
              <a:ext cx="580292" cy="553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C3185AD-49AA-4966-9BD0-8F19C64510DD}"/>
                </a:ext>
              </a:extLst>
            </p:cNvPr>
            <p:cNvSpPr/>
            <p:nvPr/>
          </p:nvSpPr>
          <p:spPr>
            <a:xfrm>
              <a:off x="7661798" y="3275755"/>
              <a:ext cx="1358028" cy="174643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Terminat</a:t>
              </a:r>
              <a:r>
                <a:rPr lang="en-US" sz="2000" dirty="0">
                  <a:solidFill>
                    <a:schemeClr val="tx1"/>
                  </a:solidFill>
                </a:rPr>
                <a:t>-es the session with the device</a:t>
              </a:r>
              <a:endParaRPr lang="en-IN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499B7B1-FB0C-4CB4-B1A1-B81BDCDE518E}"/>
                </a:ext>
              </a:extLst>
            </p:cNvPr>
            <p:cNvCxnSpPr>
              <a:cxnSpLocks/>
              <a:stCxn id="42" idx="0"/>
              <a:endCxn id="40" idx="2"/>
            </p:cNvCxnSpPr>
            <p:nvPr/>
          </p:nvCxnSpPr>
          <p:spPr>
            <a:xfrm flipH="1" flipV="1">
              <a:off x="6882010" y="2668076"/>
              <a:ext cx="1458802" cy="6076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CDE2D0A-2642-41A7-BE49-A05B2EE243C6}"/>
              </a:ext>
            </a:extLst>
          </p:cNvPr>
          <p:cNvSpPr txBox="1"/>
          <p:nvPr/>
        </p:nvSpPr>
        <p:spPr>
          <a:xfrm>
            <a:off x="36658" y="5688862"/>
            <a:ext cx="6767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PC with </a:t>
            </a:r>
            <a:r>
              <a:rPr lang="en-US" sz="2200" dirty="0" err="1"/>
              <a:t>labview</a:t>
            </a:r>
            <a:r>
              <a:rPr lang="en-US" sz="2200" dirty="0"/>
              <a:t> is connected to the Spectrum analyzer</a:t>
            </a:r>
            <a:endParaRPr lang="en-IN" sz="2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4906B1E-2E27-4A45-8A99-9FC406D03B94}"/>
              </a:ext>
            </a:extLst>
          </p:cNvPr>
          <p:cNvSpPr/>
          <p:nvPr/>
        </p:nvSpPr>
        <p:spPr>
          <a:xfrm>
            <a:off x="4031398" y="584339"/>
            <a:ext cx="725624" cy="43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498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24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41A50E-7B34-4499-B5CC-1CB9CBF25BE8}"/>
              </a:ext>
            </a:extLst>
          </p:cNvPr>
          <p:cNvSpPr txBox="1"/>
          <p:nvPr/>
        </p:nvSpPr>
        <p:spPr>
          <a:xfrm>
            <a:off x="2489737" y="3082453"/>
            <a:ext cx="397412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Negative damping to keep the magnetization rotating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B85C-8660-4767-90A2-86029757C57C}"/>
              </a:ext>
            </a:extLst>
          </p:cNvPr>
          <p:cNvGrpSpPr/>
          <p:nvPr/>
        </p:nvGrpSpPr>
        <p:grpSpPr>
          <a:xfrm>
            <a:off x="73095" y="2341265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7"/>
                  <a:stretch>
                    <a:fillRect l="-2695" r="-270" b="-3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CE5D3-3968-497A-9044-8C0DA2B4EE1E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F9C577-72EB-4A8A-9148-2A8B642B7BEC}"/>
                  </a:ext>
                </a:extLst>
              </p:cNvPr>
              <p:cNvSpPr txBox="1"/>
              <p:nvPr/>
            </p:nvSpPr>
            <p:spPr>
              <a:xfrm>
                <a:off x="59363" y="4177350"/>
                <a:ext cx="3091675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F9C577-72EB-4A8A-9148-2A8B642B7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" y="4177350"/>
                <a:ext cx="3091675" cy="539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17BD2C-E827-465F-90F5-E2BE3309BA0E}"/>
                  </a:ext>
                </a:extLst>
              </p:cNvPr>
              <p:cNvSpPr txBox="1"/>
              <p:nvPr/>
            </p:nvSpPr>
            <p:spPr>
              <a:xfrm>
                <a:off x="59363" y="5181003"/>
                <a:ext cx="2563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IN" sz="2400" i="1" baseline="-25000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sz="24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17BD2C-E827-465F-90F5-E2BE3309B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3" y="5181003"/>
                <a:ext cx="2563819" cy="461665"/>
              </a:xfrm>
              <a:prstGeom prst="rect">
                <a:avLst/>
              </a:prstGeom>
              <a:blipFill>
                <a:blip r:embed="rId9"/>
                <a:stretch>
                  <a:fillRect t="-10526" r="-238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277672C-5EBA-4D76-B3A0-3F27A4D88455}"/>
              </a:ext>
            </a:extLst>
          </p:cNvPr>
          <p:cNvSpPr txBox="1"/>
          <p:nvPr/>
        </p:nvSpPr>
        <p:spPr>
          <a:xfrm>
            <a:off x="3191872" y="4308412"/>
            <a:ext cx="17875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In-plane FMR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A5BFB7-22C0-43E1-B0BA-7F3B94D16096}"/>
              </a:ext>
            </a:extLst>
          </p:cNvPr>
          <p:cNvSpPr txBox="1"/>
          <p:nvPr/>
        </p:nvSpPr>
        <p:spPr>
          <a:xfrm>
            <a:off x="2604194" y="5198746"/>
            <a:ext cx="215540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Perpendicular FMR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B4CD04F-C747-426B-A149-05C1E9CB7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2220" y="3829110"/>
            <a:ext cx="1686160" cy="12384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5E7424-FCE1-4E68-9818-C0AE9FD14354}"/>
              </a:ext>
            </a:extLst>
          </p:cNvPr>
          <p:cNvSpPr txBox="1"/>
          <p:nvPr/>
        </p:nvSpPr>
        <p:spPr>
          <a:xfrm>
            <a:off x="5393034" y="721773"/>
            <a:ext cx="173354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LL Equation</a:t>
            </a:r>
          </a:p>
        </p:txBody>
      </p:sp>
    </p:spTree>
    <p:extLst>
      <p:ext uri="{BB962C8B-B14F-4D97-AF65-F5344CB8AC3E}">
        <p14:creationId xmlns:p14="http://schemas.microsoft.com/office/powerpoint/2010/main" val="35758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23" grpId="0"/>
      <p:bldP spid="24" grpId="0" animBg="1"/>
      <p:bldP spid="31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24">
            <a:extLst>
              <a:ext uri="{FF2B5EF4-FFF2-40B4-BE49-F238E27FC236}">
                <a16:creationId xmlns:a16="http://schemas.microsoft.com/office/drawing/2014/main" id="{6625D4B1-FCA9-45CD-B0D7-5387D8D5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658" y="4757601"/>
            <a:ext cx="4884342" cy="211673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AAB64C8-C57B-4BB1-9FB4-356317725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657" r="5827" b="4022"/>
          <a:stretch/>
        </p:blipFill>
        <p:spPr>
          <a:xfrm>
            <a:off x="306582" y="3721525"/>
            <a:ext cx="3982916" cy="2836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IISER Bhopal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/>
              <p:nvPr/>
            </p:nvSpPr>
            <p:spPr>
              <a:xfrm>
                <a:off x="0" y="1991374"/>
                <a:ext cx="5607375" cy="934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𝐼𝑚𝑎𝑔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1374"/>
                <a:ext cx="5607375" cy="934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620A524-BD7D-46B7-9643-B923A5ED8440}"/>
              </a:ext>
            </a:extLst>
          </p:cNvPr>
          <p:cNvSpPr txBox="1"/>
          <p:nvPr/>
        </p:nvSpPr>
        <p:spPr>
          <a:xfrm>
            <a:off x="258501" y="1791531"/>
            <a:ext cx="154039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Lorentzian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BE8246-41AB-4B31-93AA-BD77BABFB088}"/>
              </a:ext>
            </a:extLst>
          </p:cNvPr>
          <p:cNvSpPr txBox="1"/>
          <p:nvPr/>
        </p:nvSpPr>
        <p:spPr>
          <a:xfrm>
            <a:off x="258501" y="2992314"/>
            <a:ext cx="604924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FMR absorption is given by the imaginary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9185FE-6DC7-45C5-B76A-4F97D76F08E2}"/>
                  </a:ext>
                </a:extLst>
              </p:cNvPr>
              <p:cNvSpPr txBox="1"/>
              <p:nvPr/>
            </p:nvSpPr>
            <p:spPr>
              <a:xfrm>
                <a:off x="3982916" y="3379381"/>
                <a:ext cx="3028950" cy="874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𝐼𝑚𝑎𝑔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9185FE-6DC7-45C5-B76A-4F97D76F0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16" y="3379381"/>
                <a:ext cx="3028950" cy="874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91BA77-B9DC-470C-A894-16257474CC6B}"/>
                  </a:ext>
                </a:extLst>
              </p:cNvPr>
              <p:cNvSpPr txBox="1"/>
              <p:nvPr/>
            </p:nvSpPr>
            <p:spPr>
              <a:xfrm>
                <a:off x="7381002" y="3585719"/>
                <a:ext cx="1543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91BA77-B9DC-470C-A894-16257474C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002" y="3585719"/>
                <a:ext cx="1543050" cy="461665"/>
              </a:xfrm>
              <a:prstGeom prst="rect">
                <a:avLst/>
              </a:prstGeom>
              <a:blipFill>
                <a:blip r:embed="rId8"/>
                <a:stretch>
                  <a:fillRect l="-6324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7AA61F-548A-464D-BA05-469EA34029AC}"/>
              </a:ext>
            </a:extLst>
          </p:cNvPr>
          <p:cNvSpPr txBox="1"/>
          <p:nvPr/>
        </p:nvSpPr>
        <p:spPr>
          <a:xfrm>
            <a:off x="5393034" y="721773"/>
            <a:ext cx="173354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LL Equation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BE5662-6CE1-4A17-B46D-E1EA7BAB4286}"/>
              </a:ext>
            </a:extLst>
          </p:cNvPr>
          <p:cNvSpPr txBox="1"/>
          <p:nvPr/>
        </p:nvSpPr>
        <p:spPr>
          <a:xfrm>
            <a:off x="4599877" y="4225205"/>
            <a:ext cx="401305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Derivative FMR spectra</a:t>
            </a:r>
          </a:p>
        </p:txBody>
      </p:sp>
      <p:sp>
        <p:nvSpPr>
          <p:cNvPr id="43" name="Slide Number Placeholder 6">
            <a:extLst>
              <a:ext uri="{FF2B5EF4-FFF2-40B4-BE49-F238E27FC236}">
                <a16:creationId xmlns:a16="http://schemas.microsoft.com/office/drawing/2014/main" id="{A6B70675-D629-4DB7-B66F-F3DD419A9523}"/>
              </a:ext>
            </a:extLst>
          </p:cNvPr>
          <p:cNvSpPr txBox="1">
            <a:spLocks/>
          </p:cNvSpPr>
          <p:nvPr/>
        </p:nvSpPr>
        <p:spPr>
          <a:xfrm>
            <a:off x="697231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3495D0-1C20-4D5C-AE9D-42F7DC54160D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1FA695-4E8C-4C38-B20A-5C51327FF19B}"/>
                  </a:ext>
                </a:extLst>
              </p:cNvPr>
              <p:cNvSpPr txBox="1"/>
              <p:nvPr/>
            </p:nvSpPr>
            <p:spPr>
              <a:xfrm>
                <a:off x="1798170" y="6435942"/>
                <a:ext cx="1105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1FA695-4E8C-4C38-B20A-5C51327FF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70" y="6435942"/>
                <a:ext cx="11051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DD08475-E702-4471-9905-74A7D109EFB3}"/>
              </a:ext>
            </a:extLst>
          </p:cNvPr>
          <p:cNvSpPr txBox="1"/>
          <p:nvPr/>
        </p:nvSpPr>
        <p:spPr>
          <a:xfrm>
            <a:off x="-79440" y="4341029"/>
            <a:ext cx="461665" cy="12555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dirty="0"/>
              <a:t>FMR Signal</a:t>
            </a:r>
          </a:p>
        </p:txBody>
      </p:sp>
    </p:spTree>
    <p:extLst>
      <p:ext uri="{BB962C8B-B14F-4D97-AF65-F5344CB8AC3E}">
        <p14:creationId xmlns:p14="http://schemas.microsoft.com/office/powerpoint/2010/main" val="361535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24">
            <a:extLst>
              <a:ext uri="{FF2B5EF4-FFF2-40B4-BE49-F238E27FC236}">
                <a16:creationId xmlns:a16="http://schemas.microsoft.com/office/drawing/2014/main" id="{6625D4B1-FCA9-45CD-B0D7-5387D8D5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658" y="4757601"/>
            <a:ext cx="4884342" cy="2116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/>
              <p:nvPr/>
            </p:nvSpPr>
            <p:spPr>
              <a:xfrm>
                <a:off x="0" y="1991374"/>
                <a:ext cx="5607375" cy="934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𝐼𝑚𝑎𝑔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1374"/>
                <a:ext cx="5607375" cy="934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620A524-BD7D-46B7-9643-B923A5ED8440}"/>
              </a:ext>
            </a:extLst>
          </p:cNvPr>
          <p:cNvSpPr txBox="1"/>
          <p:nvPr/>
        </p:nvSpPr>
        <p:spPr>
          <a:xfrm>
            <a:off x="258501" y="1791531"/>
            <a:ext cx="154039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Lorentzian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BE8246-41AB-4B31-93AA-BD77BABFB088}"/>
              </a:ext>
            </a:extLst>
          </p:cNvPr>
          <p:cNvSpPr txBox="1"/>
          <p:nvPr/>
        </p:nvSpPr>
        <p:spPr>
          <a:xfrm>
            <a:off x="258501" y="2992314"/>
            <a:ext cx="604924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FMR absorption is given by the imaginary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9185FE-6DC7-45C5-B76A-4F97D76F08E2}"/>
                  </a:ext>
                </a:extLst>
              </p:cNvPr>
              <p:cNvSpPr txBox="1"/>
              <p:nvPr/>
            </p:nvSpPr>
            <p:spPr>
              <a:xfrm>
                <a:off x="3982916" y="3379381"/>
                <a:ext cx="3028950" cy="874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𝐼𝑚𝑎𝑔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9185FE-6DC7-45C5-B76A-4F97D76F0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16" y="3379381"/>
                <a:ext cx="3028950" cy="8743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91BA77-B9DC-470C-A894-16257474CC6B}"/>
                  </a:ext>
                </a:extLst>
              </p:cNvPr>
              <p:cNvSpPr txBox="1"/>
              <p:nvPr/>
            </p:nvSpPr>
            <p:spPr>
              <a:xfrm>
                <a:off x="7381002" y="3585719"/>
                <a:ext cx="1543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cs typeface="Arial" panose="020B0604020202020204" pitchFamily="34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91BA77-B9DC-470C-A894-16257474C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002" y="3585719"/>
                <a:ext cx="1543050" cy="461665"/>
              </a:xfrm>
              <a:prstGeom prst="rect">
                <a:avLst/>
              </a:prstGeom>
              <a:blipFill>
                <a:blip r:embed="rId7"/>
                <a:stretch>
                  <a:fillRect l="-6324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7AA61F-548A-464D-BA05-469EA34029AC}"/>
              </a:ext>
            </a:extLst>
          </p:cNvPr>
          <p:cNvSpPr txBox="1"/>
          <p:nvPr/>
        </p:nvSpPr>
        <p:spPr>
          <a:xfrm>
            <a:off x="5393034" y="721773"/>
            <a:ext cx="173354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LL Equation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EBDB57-F9DC-4614-9A8E-BC543F620E46}"/>
              </a:ext>
            </a:extLst>
          </p:cNvPr>
          <p:cNvGrpSpPr/>
          <p:nvPr/>
        </p:nvGrpSpPr>
        <p:grpSpPr>
          <a:xfrm>
            <a:off x="4983439" y="4789866"/>
            <a:ext cx="2797076" cy="1396746"/>
            <a:chOff x="4988054" y="4797452"/>
            <a:chExt cx="2797076" cy="139674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1B5003D-D391-4A6F-8E05-6629031C9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9264" y="4797452"/>
              <a:ext cx="0" cy="1396746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79DDEDE-A38F-40D5-8BC2-55B7AC064D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8774" y="4813210"/>
              <a:ext cx="1855" cy="1380988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3DC90A-DEE2-4DE7-97A5-0C579CC8F206}"/>
                </a:ext>
              </a:extLst>
            </p:cNvPr>
            <p:cNvCxnSpPr>
              <a:cxnSpLocks/>
            </p:cNvCxnSpPr>
            <p:nvPr/>
          </p:nvCxnSpPr>
          <p:spPr>
            <a:xfrm>
              <a:off x="6395017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15FD5D-AE5F-4430-AF12-AFB61E9C3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6885" y="5635669"/>
              <a:ext cx="432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D01A71-0817-4DEC-9E32-75B42030B643}"/>
                    </a:ext>
                  </a:extLst>
                </p:cNvPr>
                <p:cNvSpPr txBox="1"/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D01A71-0817-4DEC-9E32-75B42030B6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067" y="5210962"/>
                  <a:ext cx="57006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2903" r="-12903" b="-6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B52A83A-3030-4829-BACD-3B2C0BB74108}"/>
                    </a:ext>
                  </a:extLst>
                </p:cNvPr>
                <p:cNvSpPr txBox="1"/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b="0" i="1" baseline="-25000" smtClean="0">
                            <a:latin typeface="Cambria Math" panose="02040503050406030204" pitchFamily="18" charset="0"/>
                          </a:rPr>
                          <m:t>𝑝𝑦</m:t>
                        </m:r>
                        <m:r>
                          <a:rPr lang="en-IN" sz="20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000" b="0" i="0" smtClean="0">
                            <a:latin typeface="Cambria Math" panose="02040503050406030204" pitchFamily="18" charset="0"/>
                          </a:rPr>
                          <m:t>12.9 </m:t>
                        </m:r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Oe</m:t>
                        </m:r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B52A83A-3030-4829-BACD-3B2C0BB74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054" y="5743862"/>
                  <a:ext cx="1742286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3147" r="-3147" b="-2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2BE5662-6CE1-4A17-B46D-E1EA7BAB4286}"/>
              </a:ext>
            </a:extLst>
          </p:cNvPr>
          <p:cNvSpPr txBox="1"/>
          <p:nvPr/>
        </p:nvSpPr>
        <p:spPr>
          <a:xfrm>
            <a:off x="4599877" y="4225205"/>
            <a:ext cx="401305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Derivative FMR spectra</a:t>
            </a:r>
          </a:p>
        </p:txBody>
      </p:sp>
      <p:sp>
        <p:nvSpPr>
          <p:cNvPr id="43" name="Slide Number Placeholder 6">
            <a:extLst>
              <a:ext uri="{FF2B5EF4-FFF2-40B4-BE49-F238E27FC236}">
                <a16:creationId xmlns:a16="http://schemas.microsoft.com/office/drawing/2014/main" id="{A6B70675-D629-4DB7-B66F-F3DD419A9523}"/>
              </a:ext>
            </a:extLst>
          </p:cNvPr>
          <p:cNvSpPr txBox="1">
            <a:spLocks/>
          </p:cNvSpPr>
          <p:nvPr/>
        </p:nvSpPr>
        <p:spPr>
          <a:xfrm>
            <a:off x="6972315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3495D0-1C20-4D5C-AE9D-42F7DC54160D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846B6B-C6F0-4114-8B60-CBEEE7280BA6}"/>
                  </a:ext>
                </a:extLst>
              </p:cNvPr>
              <p:cNvSpPr txBox="1"/>
              <p:nvPr/>
            </p:nvSpPr>
            <p:spPr>
              <a:xfrm>
                <a:off x="2722333" y="4458292"/>
                <a:ext cx="1533888" cy="6903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846B6B-C6F0-4114-8B60-CBEEE728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333" y="4458292"/>
                <a:ext cx="1533888" cy="6903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C08928-1E75-4DBE-B8FE-FA40C21FA153}"/>
                  </a:ext>
                </a:extLst>
              </p:cNvPr>
              <p:cNvSpPr txBox="1"/>
              <p:nvPr/>
            </p:nvSpPr>
            <p:spPr>
              <a:xfrm>
                <a:off x="313581" y="4008445"/>
                <a:ext cx="22801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FMR linewidth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C08928-1E75-4DBE-B8FE-FA40C21FA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81" y="4008445"/>
                <a:ext cx="2280175" cy="830997"/>
              </a:xfrm>
              <a:prstGeom prst="rect">
                <a:avLst/>
              </a:prstGeom>
              <a:blipFill>
                <a:blip r:embed="rId11"/>
                <a:stretch>
                  <a:fillRect t="-5882" r="-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F0AF8CB-CA58-4370-B02A-DC6DA1958885}"/>
              </a:ext>
            </a:extLst>
          </p:cNvPr>
          <p:cNvSpPr txBox="1"/>
          <p:nvPr/>
        </p:nvSpPr>
        <p:spPr>
          <a:xfrm>
            <a:off x="105508" y="5162248"/>
            <a:ext cx="2630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Half width at half maximum (HWHM)</a:t>
            </a:r>
          </a:p>
        </p:txBody>
      </p:sp>
    </p:spTree>
    <p:extLst>
      <p:ext uri="{BB962C8B-B14F-4D97-AF65-F5344CB8AC3E}">
        <p14:creationId xmlns:p14="http://schemas.microsoft.com/office/powerpoint/2010/main" val="4172698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Khritish K Behera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8" name="Picture 7" descr="A desk with a computer and other electronics on it&#10;&#10;Description automatically generated with low confidence">
            <a:extLst>
              <a:ext uri="{FF2B5EF4-FFF2-40B4-BE49-F238E27FC236}">
                <a16:creationId xmlns:a16="http://schemas.microsoft.com/office/drawing/2014/main" id="{9BFB27A0-B59E-4205-A31E-AEF20EFC1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t="21794" r="4038" b="9359"/>
          <a:stretch/>
        </p:blipFill>
        <p:spPr>
          <a:xfrm>
            <a:off x="1494692" y="888023"/>
            <a:ext cx="5831499" cy="32019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C22388-15A7-44AD-BD97-4B224C6F565D}"/>
              </a:ext>
            </a:extLst>
          </p:cNvPr>
          <p:cNvSpPr txBox="1"/>
          <p:nvPr/>
        </p:nvSpPr>
        <p:spPr>
          <a:xfrm>
            <a:off x="0" y="2760540"/>
            <a:ext cx="1222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</a:t>
            </a:r>
            <a:endParaRPr lang="en-IN" sz="2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989800-B2A3-4C09-87D8-C5B2AB5C5434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222131" y="2839042"/>
            <a:ext cx="923193" cy="1215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F0184FB-CBC7-4B3A-BF06-0D286FE00D6C}"/>
              </a:ext>
            </a:extLst>
          </p:cNvPr>
          <p:cNvSpPr txBox="1"/>
          <p:nvPr/>
        </p:nvSpPr>
        <p:spPr>
          <a:xfrm>
            <a:off x="0" y="1184287"/>
            <a:ext cx="1425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Laptop with LabView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7F988F-4BE4-4A2D-8400-08CC0B8C0036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425456" y="1441938"/>
            <a:ext cx="992429" cy="962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6EC2A81-4B79-4319-A5AC-E58ED7709BB9}"/>
              </a:ext>
            </a:extLst>
          </p:cNvPr>
          <p:cNvSpPr txBox="1"/>
          <p:nvPr/>
        </p:nvSpPr>
        <p:spPr>
          <a:xfrm>
            <a:off x="7842739" y="1087995"/>
            <a:ext cx="1222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Spectrum Analyzer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78CCCB9-DA80-47A4-BD3D-0FFD187B7A5C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6497516" y="1441938"/>
            <a:ext cx="1345223" cy="272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D84B1F2-AF7F-4FA0-8400-F0F940A224E1}"/>
              </a:ext>
            </a:extLst>
          </p:cNvPr>
          <p:cNvSpPr txBox="1"/>
          <p:nvPr/>
        </p:nvSpPr>
        <p:spPr>
          <a:xfrm>
            <a:off x="7719646" y="1909757"/>
            <a:ext cx="1345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Signal Generator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7041AC0-40F7-40C1-B12E-B0E0AA5C3727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6567854" y="2263700"/>
            <a:ext cx="1151792" cy="496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639B798-BBD3-4E8F-B51E-1FC1BF0A86C5}"/>
              </a:ext>
            </a:extLst>
          </p:cNvPr>
          <p:cNvSpPr txBox="1"/>
          <p:nvPr/>
        </p:nvSpPr>
        <p:spPr>
          <a:xfrm>
            <a:off x="7395427" y="3239172"/>
            <a:ext cx="1748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Electromagnet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944996-037C-4607-ABD4-FCDEC6BAA4BD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5046785" y="1970728"/>
            <a:ext cx="2348642" cy="1468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A picture containing wall, tube&#10;&#10;Description automatically generated">
            <a:extLst>
              <a:ext uri="{FF2B5EF4-FFF2-40B4-BE49-F238E27FC236}">
                <a16:creationId xmlns:a16="http://schemas.microsoft.com/office/drawing/2014/main" id="{07E95DAD-CBCE-4004-9805-A4269E512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2" t="20001" r="33143" b="11980"/>
          <a:stretch/>
        </p:blipFill>
        <p:spPr>
          <a:xfrm rot="16200000">
            <a:off x="3536799" y="3440927"/>
            <a:ext cx="2070401" cy="346351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09BB942-B225-4880-AC6E-E3009C4A0929}"/>
              </a:ext>
            </a:extLst>
          </p:cNvPr>
          <p:cNvSpPr txBox="1"/>
          <p:nvPr/>
        </p:nvSpPr>
        <p:spPr>
          <a:xfrm>
            <a:off x="3385037" y="6207887"/>
            <a:ext cx="237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Coplanar Waveguide</a:t>
            </a:r>
            <a:endParaRPr lang="en-IN" sz="2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C59ED2-A5E2-465B-A46B-879EA8D4B278}"/>
              </a:ext>
            </a:extLst>
          </p:cNvPr>
          <p:cNvSpPr txBox="1"/>
          <p:nvPr/>
        </p:nvSpPr>
        <p:spPr>
          <a:xfrm>
            <a:off x="6567854" y="5011253"/>
            <a:ext cx="270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From Signal Generator</a:t>
            </a:r>
            <a:endParaRPr lang="en-IN" sz="20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685F54-8B33-41FA-8C48-9018B587E051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5917223" y="5211308"/>
            <a:ext cx="650631" cy="4757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5B4142-7498-4372-8EBF-3884989D1F68}"/>
              </a:ext>
            </a:extLst>
          </p:cNvPr>
          <p:cNvSpPr txBox="1"/>
          <p:nvPr/>
        </p:nvSpPr>
        <p:spPr>
          <a:xfrm>
            <a:off x="294703" y="4965748"/>
            <a:ext cx="2413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Spectrum Analyzer</a:t>
            </a:r>
            <a:endParaRPr lang="en-IN" sz="2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39DC3C-46E1-4615-BC31-3F16B6BECE6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2708192" y="5165803"/>
            <a:ext cx="640455" cy="637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81D42C6-C0D1-4764-BA26-23848FE2AA16}"/>
              </a:ext>
            </a:extLst>
          </p:cNvPr>
          <p:cNvCxnSpPr>
            <a:cxnSpLocks/>
          </p:cNvCxnSpPr>
          <p:nvPr/>
        </p:nvCxnSpPr>
        <p:spPr>
          <a:xfrm>
            <a:off x="4072626" y="5758947"/>
            <a:ext cx="1193964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18B53A-9AE4-4C43-B02D-CC15CA32BE01}"/>
              </a:ext>
            </a:extLst>
          </p:cNvPr>
          <p:cNvCxnSpPr>
            <a:cxnSpLocks/>
          </p:cNvCxnSpPr>
          <p:nvPr/>
        </p:nvCxnSpPr>
        <p:spPr>
          <a:xfrm>
            <a:off x="4669608" y="4448908"/>
            <a:ext cx="0" cy="829151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D9DDBE1-4935-41F1-8814-5C4D7E6054C6}"/>
                  </a:ext>
                </a:extLst>
              </p:cNvPr>
              <p:cNvSpPr txBox="1"/>
              <p:nvPr/>
            </p:nvSpPr>
            <p:spPr>
              <a:xfrm>
                <a:off x="4312707" y="5713964"/>
                <a:ext cx="6404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D9DDBE1-4935-41F1-8814-5C4D7E605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707" y="5713964"/>
                <a:ext cx="640455" cy="461665"/>
              </a:xfrm>
              <a:prstGeom prst="rect">
                <a:avLst/>
              </a:prstGeom>
              <a:blipFill>
                <a:blip r:embed="rId4"/>
                <a:stretch>
                  <a:fillRect l="-1887" r="-2830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A65EFB-1BFC-4627-9604-80573070977B}"/>
                  </a:ext>
                </a:extLst>
              </p:cNvPr>
              <p:cNvSpPr txBox="1"/>
              <p:nvPr/>
            </p:nvSpPr>
            <p:spPr>
              <a:xfrm>
                <a:off x="4312707" y="4092072"/>
                <a:ext cx="6404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A65EFB-1BFC-4627-9604-805730709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707" y="4092072"/>
                <a:ext cx="640455" cy="461665"/>
              </a:xfrm>
              <a:prstGeom prst="rect">
                <a:avLst/>
              </a:prstGeom>
              <a:blipFill>
                <a:blip r:embed="rId5"/>
                <a:stretch>
                  <a:fillRect l="-1887" r="-943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855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AA1A1E5-0317-4F6D-AEB4-97AD85ACF3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2772762" y="871034"/>
            <a:ext cx="3725303" cy="1201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28</a:t>
            </a:fld>
            <a:endParaRPr lang="en-IN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74E0DC-7FE8-4FCF-BBE2-AB15A340223F}"/>
              </a:ext>
            </a:extLst>
          </p:cNvPr>
          <p:cNvGrpSpPr/>
          <p:nvPr/>
        </p:nvGrpSpPr>
        <p:grpSpPr>
          <a:xfrm>
            <a:off x="6708287" y="5234162"/>
            <a:ext cx="1749912" cy="1249429"/>
            <a:chOff x="624255" y="2573584"/>
            <a:chExt cx="2381684" cy="1915453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76D9D5F-3667-46E2-A76F-8DAB40B7B74C}"/>
                </a:ext>
              </a:extLst>
            </p:cNvPr>
            <p:cNvSpPr/>
            <p:nvPr/>
          </p:nvSpPr>
          <p:spPr>
            <a:xfrm>
              <a:off x="624255" y="2573584"/>
              <a:ext cx="2381684" cy="1435708"/>
            </a:xfrm>
            <a:prstGeom prst="roundRect">
              <a:avLst>
                <a:gd name="adj" fmla="val 61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50527AC8-0EE4-4207-8CFF-79D3BFE139EB}"/>
                </a:ext>
              </a:extLst>
            </p:cNvPr>
            <p:cNvSpPr/>
            <p:nvPr/>
          </p:nvSpPr>
          <p:spPr>
            <a:xfrm>
              <a:off x="712177" y="2633739"/>
              <a:ext cx="2215661" cy="1175642"/>
            </a:xfrm>
            <a:prstGeom prst="roundRect">
              <a:avLst>
                <a:gd name="adj" fmla="val 61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7C2C554-0A4D-4607-AD90-263A8E584A0E}"/>
                </a:ext>
              </a:extLst>
            </p:cNvPr>
            <p:cNvGrpSpPr/>
            <p:nvPr/>
          </p:nvGrpSpPr>
          <p:grpSpPr>
            <a:xfrm>
              <a:off x="836400" y="4123912"/>
              <a:ext cx="1949120" cy="365125"/>
              <a:chOff x="756139" y="4206136"/>
              <a:chExt cx="1949120" cy="365125"/>
            </a:xfrm>
          </p:grpSpPr>
          <p:sp>
            <p:nvSpPr>
              <p:cNvPr id="111" name="Trapezoid 110">
                <a:extLst>
                  <a:ext uri="{FF2B5EF4-FFF2-40B4-BE49-F238E27FC236}">
                    <a16:creationId xmlns:a16="http://schemas.microsoft.com/office/drawing/2014/main" id="{63747C4C-9161-47ED-9D31-D88F6BB40C23}"/>
                  </a:ext>
                </a:extLst>
              </p:cNvPr>
              <p:cNvSpPr/>
              <p:nvPr/>
            </p:nvSpPr>
            <p:spPr>
              <a:xfrm>
                <a:off x="756139" y="4206136"/>
                <a:ext cx="1949120" cy="365125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rapezoid 111">
                <a:extLst>
                  <a:ext uri="{FF2B5EF4-FFF2-40B4-BE49-F238E27FC236}">
                    <a16:creationId xmlns:a16="http://schemas.microsoft.com/office/drawing/2014/main" id="{0C46F470-29AE-4F79-8986-7344663DA913}"/>
                  </a:ext>
                </a:extLst>
              </p:cNvPr>
              <p:cNvSpPr/>
              <p:nvPr/>
            </p:nvSpPr>
            <p:spPr>
              <a:xfrm>
                <a:off x="924698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rapezoid 112">
                <a:extLst>
                  <a:ext uri="{FF2B5EF4-FFF2-40B4-BE49-F238E27FC236}">
                    <a16:creationId xmlns:a16="http://schemas.microsoft.com/office/drawing/2014/main" id="{B4CF0A0C-8237-429C-B3CF-84AB1AB7A966}"/>
                  </a:ext>
                </a:extLst>
              </p:cNvPr>
              <p:cNvSpPr/>
              <p:nvPr/>
            </p:nvSpPr>
            <p:spPr>
              <a:xfrm>
                <a:off x="924697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4" name="Trapezoid 113">
                <a:extLst>
                  <a:ext uri="{FF2B5EF4-FFF2-40B4-BE49-F238E27FC236}">
                    <a16:creationId xmlns:a16="http://schemas.microsoft.com/office/drawing/2014/main" id="{EDCEFDD6-D9EE-4D37-BC9E-79363896D2B7}"/>
                  </a:ext>
                </a:extLst>
              </p:cNvPr>
              <p:cNvSpPr/>
              <p:nvPr/>
            </p:nvSpPr>
            <p:spPr>
              <a:xfrm>
                <a:off x="1203546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5" name="Trapezoid 114">
                <a:extLst>
                  <a:ext uri="{FF2B5EF4-FFF2-40B4-BE49-F238E27FC236}">
                    <a16:creationId xmlns:a16="http://schemas.microsoft.com/office/drawing/2014/main" id="{7D0D5A5E-1D43-43DE-88C1-8161EB60C0F8}"/>
                  </a:ext>
                </a:extLst>
              </p:cNvPr>
              <p:cNvSpPr/>
              <p:nvPr/>
            </p:nvSpPr>
            <p:spPr>
              <a:xfrm>
                <a:off x="1203545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39BA555C-F584-4EE8-AD90-79FCB030D0A6}"/>
                  </a:ext>
                </a:extLst>
              </p:cNvPr>
              <p:cNvSpPr/>
              <p:nvPr/>
            </p:nvSpPr>
            <p:spPr>
              <a:xfrm>
                <a:off x="1502959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4E15E2E2-191B-4974-9D5C-0B27A7638F7E}"/>
                  </a:ext>
                </a:extLst>
              </p:cNvPr>
              <p:cNvSpPr/>
              <p:nvPr/>
            </p:nvSpPr>
            <p:spPr>
              <a:xfrm>
                <a:off x="1502958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711F3F59-E525-45DF-A3B6-66EA1B108C70}"/>
                  </a:ext>
                </a:extLst>
              </p:cNvPr>
              <p:cNvSpPr/>
              <p:nvPr/>
            </p:nvSpPr>
            <p:spPr>
              <a:xfrm>
                <a:off x="1781807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D9DAFB5-B8F6-49E0-8189-BF4668F90DBB}"/>
                  </a:ext>
                </a:extLst>
              </p:cNvPr>
              <p:cNvSpPr/>
              <p:nvPr/>
            </p:nvSpPr>
            <p:spPr>
              <a:xfrm>
                <a:off x="1781806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Trapezoid 127">
                <a:extLst>
                  <a:ext uri="{FF2B5EF4-FFF2-40B4-BE49-F238E27FC236}">
                    <a16:creationId xmlns:a16="http://schemas.microsoft.com/office/drawing/2014/main" id="{FAE40FAA-168A-4D05-8B1C-826DE20989A1}"/>
                  </a:ext>
                </a:extLst>
              </p:cNvPr>
              <p:cNvSpPr/>
              <p:nvPr/>
            </p:nvSpPr>
            <p:spPr>
              <a:xfrm>
                <a:off x="2068463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9" name="Trapezoid 128">
                <a:extLst>
                  <a:ext uri="{FF2B5EF4-FFF2-40B4-BE49-F238E27FC236}">
                    <a16:creationId xmlns:a16="http://schemas.microsoft.com/office/drawing/2014/main" id="{7BD7E7DE-81B9-4250-B314-006B12810943}"/>
                  </a:ext>
                </a:extLst>
              </p:cNvPr>
              <p:cNvSpPr/>
              <p:nvPr/>
            </p:nvSpPr>
            <p:spPr>
              <a:xfrm>
                <a:off x="2068462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Trapezoid 129">
                <a:extLst>
                  <a:ext uri="{FF2B5EF4-FFF2-40B4-BE49-F238E27FC236}">
                    <a16:creationId xmlns:a16="http://schemas.microsoft.com/office/drawing/2014/main" id="{D34E1167-4292-44DE-83E3-6ACB8275403C}"/>
                  </a:ext>
                </a:extLst>
              </p:cNvPr>
              <p:cNvSpPr/>
              <p:nvPr/>
            </p:nvSpPr>
            <p:spPr>
              <a:xfrm>
                <a:off x="2347311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rapezoid 130">
                <a:extLst>
                  <a:ext uri="{FF2B5EF4-FFF2-40B4-BE49-F238E27FC236}">
                    <a16:creationId xmlns:a16="http://schemas.microsoft.com/office/drawing/2014/main" id="{50E471B9-856D-4DB9-A0F4-752215FA57B7}"/>
                  </a:ext>
                </a:extLst>
              </p:cNvPr>
              <p:cNvSpPr/>
              <p:nvPr/>
            </p:nvSpPr>
            <p:spPr>
              <a:xfrm>
                <a:off x="2347310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33" name="Picture 132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7DFE6FCD-3BCC-4434-9D88-529C5A73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552" y="2772485"/>
              <a:ext cx="1166910" cy="867403"/>
            </a:xfrm>
            <a:prstGeom prst="rect">
              <a:avLst/>
            </a:prstGeom>
          </p:spPr>
        </p:pic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02D3A0DB-84F7-4592-B98F-0A8CF6CE0F59}"/>
              </a:ext>
            </a:extLst>
          </p:cNvPr>
          <p:cNvSpPr txBox="1"/>
          <p:nvPr/>
        </p:nvSpPr>
        <p:spPr>
          <a:xfrm>
            <a:off x="6568113" y="6421074"/>
            <a:ext cx="22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PC with LabView</a:t>
            </a:r>
            <a:endParaRPr lang="en-IN" sz="2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D324DA7-227B-4736-9E02-8AD4AC14951B}"/>
              </a:ext>
            </a:extLst>
          </p:cNvPr>
          <p:cNvSpPr txBox="1"/>
          <p:nvPr/>
        </p:nvSpPr>
        <p:spPr>
          <a:xfrm>
            <a:off x="3352806" y="6107949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RF Signal Generator</a:t>
            </a:r>
            <a:endParaRPr lang="en-IN" sz="2400" dirty="0"/>
          </a:p>
        </p:txBody>
      </p:sp>
      <p:pic>
        <p:nvPicPr>
          <p:cNvPr id="127" name="Picture 2">
            <a:extLst>
              <a:ext uri="{FF2B5EF4-FFF2-40B4-BE49-F238E27FC236}">
                <a16:creationId xmlns:a16="http://schemas.microsoft.com/office/drawing/2014/main" id="{DB8FADB8-7474-4AC0-99C1-021CD08E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14" y="5289887"/>
            <a:ext cx="2836151" cy="87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FCF3D830-7DA9-4B0F-A46E-D7DDADB589E9}"/>
              </a:ext>
            </a:extLst>
          </p:cNvPr>
          <p:cNvSpPr/>
          <p:nvPr/>
        </p:nvSpPr>
        <p:spPr>
          <a:xfrm>
            <a:off x="4527606" y="4776122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553652-B29F-4EF6-ACEC-77E12824E50C}"/>
              </a:ext>
            </a:extLst>
          </p:cNvPr>
          <p:cNvCxnSpPr>
            <a:cxnSpLocks/>
            <a:stCxn id="138" idx="6"/>
          </p:cNvCxnSpPr>
          <p:nvPr/>
        </p:nvCxnSpPr>
        <p:spPr>
          <a:xfrm>
            <a:off x="5019975" y="5031099"/>
            <a:ext cx="29846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0D70437-B3F7-41F4-A8CF-232A8F41EA98}"/>
              </a:ext>
            </a:extLst>
          </p:cNvPr>
          <p:cNvCxnSpPr>
            <a:cxnSpLocks/>
          </p:cNvCxnSpPr>
          <p:nvPr/>
        </p:nvCxnSpPr>
        <p:spPr>
          <a:xfrm flipV="1">
            <a:off x="8018149" y="2365020"/>
            <a:ext cx="0" cy="2666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1E02B7B-17CC-487C-B9A0-BEB77C5975B1}"/>
              </a:ext>
            </a:extLst>
          </p:cNvPr>
          <p:cNvCxnSpPr>
            <a:cxnSpLocks/>
          </p:cNvCxnSpPr>
          <p:nvPr/>
        </p:nvCxnSpPr>
        <p:spPr>
          <a:xfrm flipV="1">
            <a:off x="1252679" y="2365020"/>
            <a:ext cx="6765470" cy="45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8D97207-9EC7-403F-A23F-71A9A53F7AEF}"/>
              </a:ext>
            </a:extLst>
          </p:cNvPr>
          <p:cNvCxnSpPr>
            <a:cxnSpLocks/>
          </p:cNvCxnSpPr>
          <p:nvPr/>
        </p:nvCxnSpPr>
        <p:spPr>
          <a:xfrm flipV="1">
            <a:off x="1239284" y="2365020"/>
            <a:ext cx="0" cy="27058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438EA07-4651-4D0A-AEB5-CD6305FE13FB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1225890" y="5031099"/>
            <a:ext cx="3301716" cy="397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0111A7-AD6B-45AD-9CED-4A484BEEEB05}"/>
              </a:ext>
            </a:extLst>
          </p:cNvPr>
          <p:cNvSpPr txBox="1"/>
          <p:nvPr/>
        </p:nvSpPr>
        <p:spPr>
          <a:xfrm>
            <a:off x="4136920" y="2089985"/>
            <a:ext cx="12765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Sample</a:t>
            </a:r>
          </a:p>
        </p:txBody>
      </p:sp>
      <p:pic>
        <p:nvPicPr>
          <p:cNvPr id="30" name="Picture 29" descr="A picture containing wall, tube&#10;&#10;Description automatically generated">
            <a:extLst>
              <a:ext uri="{FF2B5EF4-FFF2-40B4-BE49-F238E27FC236}">
                <a16:creationId xmlns:a16="http://schemas.microsoft.com/office/drawing/2014/main" id="{7A35249C-4B0E-494D-AF29-A7F10D32F0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2" t="20001" r="33143" b="11980"/>
          <a:stretch/>
        </p:blipFill>
        <p:spPr>
          <a:xfrm rot="16200000">
            <a:off x="4275414" y="2385245"/>
            <a:ext cx="965180" cy="1614624"/>
          </a:xfrm>
          <a:prstGeom prst="rect">
            <a:avLst/>
          </a:prstGeom>
        </p:spPr>
      </p:pic>
      <p:pic>
        <p:nvPicPr>
          <p:cNvPr id="135" name="Picture 134" descr="A calculator with a screen&#10;&#10;Description automatically generated with medium confidence">
            <a:extLst>
              <a:ext uri="{FF2B5EF4-FFF2-40B4-BE49-F238E27FC236}">
                <a16:creationId xmlns:a16="http://schemas.microsoft.com/office/drawing/2014/main" id="{F9A33E3D-0646-4F15-94F8-0067279B75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7" r="32019" b="6410"/>
          <a:stretch/>
        </p:blipFill>
        <p:spPr>
          <a:xfrm>
            <a:off x="635616" y="3057104"/>
            <a:ext cx="1180549" cy="1719018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5FE6CD-229B-4B98-BE90-9345A0961968}"/>
              </a:ext>
            </a:extLst>
          </p:cNvPr>
          <p:cNvSpPr txBox="1"/>
          <p:nvPr/>
        </p:nvSpPr>
        <p:spPr>
          <a:xfrm>
            <a:off x="251854" y="5031099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Spectrum Analyzer</a:t>
            </a:r>
            <a:endParaRPr lang="en-IN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6D6A56D-CDE0-4F6C-BA1F-A1C77AD42F5E}"/>
              </a:ext>
            </a:extLst>
          </p:cNvPr>
          <p:cNvSpPr txBox="1"/>
          <p:nvPr/>
        </p:nvSpPr>
        <p:spPr>
          <a:xfrm>
            <a:off x="3261517" y="3736593"/>
            <a:ext cx="2992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Co-planar waveguide</a:t>
            </a:r>
            <a:endParaRPr lang="en-IN" sz="24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42E1EE0-1119-4223-9E96-875A21A407BE}"/>
              </a:ext>
            </a:extLst>
          </p:cNvPr>
          <p:cNvSpPr txBox="1"/>
          <p:nvPr/>
        </p:nvSpPr>
        <p:spPr>
          <a:xfrm>
            <a:off x="6809150" y="1191806"/>
            <a:ext cx="20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Electromagnet</a:t>
            </a:r>
            <a:endParaRPr lang="en-IN" sz="2400" dirty="0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299D05B5-DC0B-4F64-8E81-EB84E32C77FE}"/>
              </a:ext>
            </a:extLst>
          </p:cNvPr>
          <p:cNvCxnSpPr/>
          <p:nvPr/>
        </p:nvCxnSpPr>
        <p:spPr>
          <a:xfrm flipH="1">
            <a:off x="5565316" y="3429000"/>
            <a:ext cx="477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B5011A0-B8EE-45C1-A0D1-439A88B1D2E8}"/>
              </a:ext>
            </a:extLst>
          </p:cNvPr>
          <p:cNvCxnSpPr>
            <a:cxnSpLocks/>
          </p:cNvCxnSpPr>
          <p:nvPr/>
        </p:nvCxnSpPr>
        <p:spPr>
          <a:xfrm>
            <a:off x="3415798" y="3429000"/>
            <a:ext cx="477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32E53777-5949-4B11-8E82-92CAC4FFAC9E}"/>
              </a:ext>
            </a:extLst>
          </p:cNvPr>
          <p:cNvSpPr txBox="1"/>
          <p:nvPr/>
        </p:nvSpPr>
        <p:spPr>
          <a:xfrm>
            <a:off x="5954056" y="3026888"/>
            <a:ext cx="167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From Signal Generator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A8703BE-D953-49E9-9F76-D01569BCD8C9}"/>
              </a:ext>
            </a:extLst>
          </p:cNvPr>
          <p:cNvSpPr txBox="1"/>
          <p:nvPr/>
        </p:nvSpPr>
        <p:spPr>
          <a:xfrm>
            <a:off x="2187317" y="2962187"/>
            <a:ext cx="1792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To Spectrum Analyzer</a:t>
            </a:r>
          </a:p>
        </p:txBody>
      </p:sp>
    </p:spTree>
    <p:extLst>
      <p:ext uri="{BB962C8B-B14F-4D97-AF65-F5344CB8AC3E}">
        <p14:creationId xmlns:p14="http://schemas.microsoft.com/office/powerpoint/2010/main" val="252005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Result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29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A7612-49DB-4FBC-A477-8B277565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5" y="749484"/>
            <a:ext cx="8694470" cy="53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2C05-D18E-4105-9A84-7B673627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03"/>
            <a:ext cx="9144000" cy="878742"/>
          </a:xfrm>
        </p:spPr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9AC6-B222-44A7-BC21-27D372E5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B29E4-A556-470A-BB3F-21C5AC7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F521B-4B38-406E-80F2-F98F0B3C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FF706-2E3B-472C-AF10-C944916A0AA6}"/>
              </a:ext>
            </a:extLst>
          </p:cNvPr>
          <p:cNvSpPr txBox="1"/>
          <p:nvPr/>
        </p:nvSpPr>
        <p:spPr>
          <a:xfrm>
            <a:off x="158620" y="685800"/>
            <a:ext cx="43387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Character Recognition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Magnetic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Magneto-elastic Anisotropy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Perpendicular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Giant Magneto-Resistance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Tunneling Magneto-Resistance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C34BE-7B1A-440D-AD24-94BB9DF1B01D}"/>
              </a:ext>
            </a:extLst>
          </p:cNvPr>
          <p:cNvSpPr txBox="1"/>
          <p:nvPr/>
        </p:nvSpPr>
        <p:spPr>
          <a:xfrm>
            <a:off x="4572001" y="779953"/>
            <a:ext cx="457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Neural network using spintronics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Multiferroic Composites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Proposed Device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Measurement Automation with LabView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Ferromagnetic Resonance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Electromagnet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RF Signal Generator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Spectrum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Lock-in Amplifier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Schottky Diode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620706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30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7003B6-B435-4A18-9465-5DE9A94712EA}"/>
                  </a:ext>
                </a:extLst>
              </p:cNvPr>
              <p:cNvSpPr txBox="1"/>
              <p:nvPr/>
            </p:nvSpPr>
            <p:spPr>
              <a:xfrm>
                <a:off x="0" y="800101"/>
                <a:ext cx="39125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i="0" dirty="0"/>
                  <a:t>Signal</a:t>
                </a:r>
                <a:endParaRPr lang="en-IN" sz="240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i="0" dirty="0"/>
                  <a:t>Amplitude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→10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𝑛𝑉</m:t>
                    </m:r>
                  </m:oMath>
                </a14:m>
                <a:endParaRPr lang="en-IN" sz="240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IN" sz="2400" b="0" i="0" dirty="0"/>
                  <a:t>Frequency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→10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7003B6-B435-4A18-9465-5DE9A9471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0101"/>
                <a:ext cx="3912577" cy="1200329"/>
              </a:xfrm>
              <a:prstGeom prst="rect">
                <a:avLst/>
              </a:prstGeom>
              <a:blipFill>
                <a:blip r:embed="rId2"/>
                <a:stretch>
                  <a:fillRect l="-2025" t="-40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1F4FC7-0757-4FA4-94DD-DA8703A71DAE}"/>
                  </a:ext>
                </a:extLst>
              </p:cNvPr>
              <p:cNvSpPr txBox="1"/>
              <p:nvPr/>
            </p:nvSpPr>
            <p:spPr>
              <a:xfrm>
                <a:off x="4413740" y="800101"/>
                <a:ext cx="4513384" cy="1011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b="0" i="0" dirty="0"/>
                  <a:t>Good amplifier noise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𝑛𝑉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rad>
                      </m:den>
                    </m:f>
                  </m:oMath>
                </a14:m>
                <a:endParaRPr lang="en-IN" sz="2400" b="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b="0" i="0" dirty="0"/>
                  <a:t>Bandwidth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→100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1F4FC7-0757-4FA4-94DD-DA8703A7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740" y="800101"/>
                <a:ext cx="4513384" cy="1011687"/>
              </a:xfrm>
              <a:prstGeom prst="rect">
                <a:avLst/>
              </a:prstGeom>
              <a:blipFill>
                <a:blip r:embed="rId3"/>
                <a:stretch>
                  <a:fillRect l="-1757" b="-12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510AE3-0B45-42DD-8324-713C3C353930}"/>
                  </a:ext>
                </a:extLst>
              </p:cNvPr>
              <p:cNvSpPr/>
              <p:nvPr/>
            </p:nvSpPr>
            <p:spPr>
              <a:xfrm>
                <a:off x="3415294" y="2339185"/>
                <a:ext cx="1996892" cy="3754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0" i="0" dirty="0">
                    <a:solidFill>
                      <a:schemeClr val="tx1"/>
                    </a:solidFill>
                  </a:rPr>
                  <a:t>Gain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→1000</m:t>
                    </m:r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510AE3-0B45-42DD-8324-713C3C353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294" y="2339185"/>
                <a:ext cx="1996892" cy="375428"/>
              </a:xfrm>
              <a:prstGeom prst="rect">
                <a:avLst/>
              </a:prstGeom>
              <a:blipFill>
                <a:blip r:embed="rId4"/>
                <a:stretch>
                  <a:fillRect l="-610" t="-24590" b="-491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2D2C7-8DF6-4CC8-9DFC-2D7E742E4F1C}"/>
                  </a:ext>
                </a:extLst>
              </p:cNvPr>
              <p:cNvSpPr txBox="1"/>
              <p:nvPr/>
            </p:nvSpPr>
            <p:spPr>
              <a:xfrm>
                <a:off x="2209066" y="2864726"/>
                <a:ext cx="47258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i="0" dirty="0"/>
                  <a:t>Signal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𝑛𝑉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×1000=10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A2D2C7-8DF6-4CC8-9DFC-2D7E742E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066" y="2864726"/>
                <a:ext cx="4725866" cy="461665"/>
              </a:xfrm>
              <a:prstGeom prst="rect">
                <a:avLst/>
              </a:prstGeom>
              <a:blipFill>
                <a:blip r:embed="rId5"/>
                <a:stretch>
                  <a:fillRect l="-1675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FA560-BE2B-426B-9C53-CC0A8F93D36A}"/>
                  </a:ext>
                </a:extLst>
              </p:cNvPr>
              <p:cNvSpPr txBox="1"/>
              <p:nvPr/>
            </p:nvSpPr>
            <p:spPr>
              <a:xfrm>
                <a:off x="1428750" y="3462336"/>
                <a:ext cx="6594231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IN" sz="2400" i="0" dirty="0"/>
                  <a:t>N</a:t>
                </a:r>
                <a:r>
                  <a:rPr lang="en-IN" sz="2400" b="0" i="0" dirty="0"/>
                  <a:t>oise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𝑛𝑉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rad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𝑘𝐻𝑧</m:t>
                        </m:r>
                      </m:e>
                    </m:ra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×1000=1.6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FA560-BE2B-426B-9C53-CC0A8F93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3462336"/>
                <a:ext cx="6594231" cy="642355"/>
              </a:xfrm>
              <a:prstGeom prst="rect">
                <a:avLst/>
              </a:prstGeom>
              <a:blipFill>
                <a:blip r:embed="rId6"/>
                <a:stretch>
                  <a:fillRect l="-1201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0D4EBB-4B31-49DE-9748-A8FAE0575BFE}"/>
                  </a:ext>
                </a:extLst>
              </p:cNvPr>
              <p:cNvSpPr txBox="1"/>
              <p:nvPr/>
            </p:nvSpPr>
            <p:spPr>
              <a:xfrm>
                <a:off x="386863" y="4210516"/>
                <a:ext cx="80537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IN" sz="2400" dirty="0"/>
                  <a:t>PSD in Lock-in amplifier can detect the signal at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IN" sz="2400" dirty="0"/>
                  <a:t> with bandwidth as narrow as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0D4EBB-4B31-49DE-9748-A8FAE0575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3" y="4210516"/>
                <a:ext cx="8053754" cy="830997"/>
              </a:xfrm>
              <a:prstGeom prst="rect">
                <a:avLst/>
              </a:prstGeom>
              <a:blipFill>
                <a:blip r:embed="rId7"/>
                <a:stretch>
                  <a:fillRect l="-983" t="-5882" r="-454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D8A0CA-0C1C-4C25-8793-D076A104C58E}"/>
                  </a:ext>
                </a:extLst>
              </p:cNvPr>
              <p:cNvSpPr txBox="1"/>
              <p:nvPr/>
            </p:nvSpPr>
            <p:spPr>
              <a:xfrm>
                <a:off x="1428750" y="5077254"/>
                <a:ext cx="6594231" cy="862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𝑜𝑖𝑠𝑒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𝑛𝑉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</m:e>
                          </m:rad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e>
                      </m:ra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×1000=0.5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D8A0CA-0C1C-4C25-8793-D076A104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5077254"/>
                <a:ext cx="6594231" cy="8628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35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12" grpId="0" animBg="1"/>
      <p:bldP spid="29" grpId="0"/>
      <p:bldP spid="30" grpId="0"/>
      <p:bldP spid="14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31</a:t>
            </a:fld>
            <a:endParaRPr lang="en-IN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1F93CAF8-180E-4E8A-A3E7-8AAB377C196B}"/>
              </a:ext>
            </a:extLst>
          </p:cNvPr>
          <p:cNvSpPr/>
          <p:nvPr/>
        </p:nvSpPr>
        <p:spPr>
          <a:xfrm>
            <a:off x="3952161" y="1200068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7E8C4B7-6D74-40EC-AF1C-750E2A000A6B}"/>
              </a:ext>
            </a:extLst>
          </p:cNvPr>
          <p:cNvSpPr/>
          <p:nvPr/>
        </p:nvSpPr>
        <p:spPr>
          <a:xfrm>
            <a:off x="2057400" y="2307902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D517D7F-1C22-4A43-9B80-D1CEB9C588A7}"/>
              </a:ext>
            </a:extLst>
          </p:cNvPr>
          <p:cNvSpPr/>
          <p:nvPr/>
        </p:nvSpPr>
        <p:spPr>
          <a:xfrm>
            <a:off x="3952160" y="3516514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23F5C-04FA-43C1-AC0B-49C5C1ED8C16}"/>
                  </a:ext>
                </a:extLst>
              </p:cNvPr>
              <p:cNvSpPr txBox="1"/>
              <p:nvPr/>
            </p:nvSpPr>
            <p:spPr>
              <a:xfrm>
                <a:off x="262308" y="1224212"/>
                <a:ext cx="4923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23F5C-04FA-43C1-AC0B-49C5C1ED8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8" y="1224212"/>
                <a:ext cx="49236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D602D7-C7F0-48B9-AA8C-783BC6611C6B}"/>
                  </a:ext>
                </a:extLst>
              </p:cNvPr>
              <p:cNvSpPr txBox="1"/>
              <p:nvPr/>
            </p:nvSpPr>
            <p:spPr>
              <a:xfrm>
                <a:off x="1610456" y="2326880"/>
                <a:ext cx="4425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D602D7-C7F0-48B9-AA8C-783BC6611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456" y="2326880"/>
                <a:ext cx="442547" cy="461665"/>
              </a:xfrm>
              <a:prstGeom prst="rect">
                <a:avLst/>
              </a:prstGeom>
              <a:blipFill>
                <a:blip r:embed="rId3"/>
                <a:stretch>
                  <a:fillRect l="-27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9A6AE2-74CB-4D5B-BB20-BBB4C589FE45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03385" y="1455045"/>
            <a:ext cx="3248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F5EFE-0031-493E-A9D7-DC9B7F92BBE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107831" y="3766525"/>
            <a:ext cx="2844329" cy="4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F4DBA-25CD-4505-B437-E4BEEEDB53F0}"/>
              </a:ext>
            </a:extLst>
          </p:cNvPr>
          <p:cNvCxnSpPr>
            <a:cxnSpLocks/>
          </p:cNvCxnSpPr>
          <p:nvPr/>
        </p:nvCxnSpPr>
        <p:spPr>
          <a:xfrm flipV="1">
            <a:off x="1107831" y="1455045"/>
            <a:ext cx="0" cy="2311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3CC022-F6EC-4ED4-8D72-FD9C1C715113}"/>
              </a:ext>
            </a:extLst>
          </p:cNvPr>
          <p:cNvCxnSpPr>
            <a:cxnSpLocks/>
            <a:stCxn id="16" idx="0"/>
            <a:endCxn id="14" idx="4"/>
          </p:cNvCxnSpPr>
          <p:nvPr/>
        </p:nvCxnSpPr>
        <p:spPr>
          <a:xfrm flipV="1">
            <a:off x="4198345" y="1710022"/>
            <a:ext cx="1" cy="1806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E8F10B-E590-42CF-8BCD-E23F94EF00B3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549769" y="2562878"/>
            <a:ext cx="164857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543C5AA-4395-49B5-801C-2409C6CE2046}"/>
                  </a:ext>
                </a:extLst>
              </p:cNvPr>
              <p:cNvSpPr txBox="1"/>
              <p:nvPr/>
            </p:nvSpPr>
            <p:spPr>
              <a:xfrm>
                <a:off x="4180770" y="1624395"/>
                <a:ext cx="527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543C5AA-4395-49B5-801C-2409C6CE2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770" y="1624395"/>
                <a:ext cx="527517" cy="461665"/>
              </a:xfrm>
              <a:prstGeom prst="rect">
                <a:avLst/>
              </a:prstGeom>
              <a:blipFill>
                <a:blip r:embed="rId4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590A3D-6D9B-40E4-AD8A-5ABF8E701A9C}"/>
                  </a:ext>
                </a:extLst>
              </p:cNvPr>
              <p:cNvSpPr txBox="1"/>
              <p:nvPr/>
            </p:nvSpPr>
            <p:spPr>
              <a:xfrm>
                <a:off x="4064763" y="2736317"/>
                <a:ext cx="916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</m:oMath>
                  </m:oMathPara>
                </a14:m>
                <a:endParaRPr lang="en-I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I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I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590A3D-6D9B-40E4-AD8A-5ABF8E70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763" y="2736317"/>
                <a:ext cx="91699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2E59AB-12E7-4D1E-B4F6-24D447DA529B}"/>
                  </a:ext>
                </a:extLst>
              </p:cNvPr>
              <p:cNvSpPr txBox="1"/>
              <p:nvPr/>
            </p:nvSpPr>
            <p:spPr>
              <a:xfrm>
                <a:off x="262308" y="4558339"/>
                <a:ext cx="34158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22E59AB-12E7-4D1E-B4F6-24D447DA5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8" y="4558339"/>
                <a:ext cx="3415830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3E0D825-59AD-43DD-9235-1A5BD25B46BA}"/>
                  </a:ext>
                </a:extLst>
              </p:cNvPr>
              <p:cNvSpPr txBox="1"/>
              <p:nvPr/>
            </p:nvSpPr>
            <p:spPr>
              <a:xfrm>
                <a:off x="3873054" y="4558339"/>
                <a:ext cx="2625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3E0D825-59AD-43DD-9235-1A5BD25B4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054" y="4558339"/>
                <a:ext cx="2625969" cy="461665"/>
              </a:xfrm>
              <a:prstGeom prst="rect">
                <a:avLst/>
              </a:prstGeom>
              <a:blipFill>
                <a:blip r:embed="rId7"/>
                <a:stretch>
                  <a:fillRect r="-1160"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150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1F93CAF8-180E-4E8A-A3E7-8AAB377C196B}"/>
              </a:ext>
            </a:extLst>
          </p:cNvPr>
          <p:cNvSpPr/>
          <p:nvPr/>
        </p:nvSpPr>
        <p:spPr>
          <a:xfrm>
            <a:off x="3952161" y="1200068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7E8C4B7-6D74-40EC-AF1C-750E2A000A6B}"/>
              </a:ext>
            </a:extLst>
          </p:cNvPr>
          <p:cNvSpPr/>
          <p:nvPr/>
        </p:nvSpPr>
        <p:spPr>
          <a:xfrm>
            <a:off x="2057400" y="2307902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D517D7F-1C22-4A43-9B80-D1CEB9C588A7}"/>
              </a:ext>
            </a:extLst>
          </p:cNvPr>
          <p:cNvSpPr/>
          <p:nvPr/>
        </p:nvSpPr>
        <p:spPr>
          <a:xfrm>
            <a:off x="3952160" y="3516514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23F5C-04FA-43C1-AC0B-49C5C1ED8C16}"/>
                  </a:ext>
                </a:extLst>
              </p:cNvPr>
              <p:cNvSpPr txBox="1"/>
              <p:nvPr/>
            </p:nvSpPr>
            <p:spPr>
              <a:xfrm>
                <a:off x="262308" y="1224212"/>
                <a:ext cx="4923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23F5C-04FA-43C1-AC0B-49C5C1ED8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8" y="1224212"/>
                <a:ext cx="49236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D602D7-C7F0-48B9-AA8C-783BC6611C6B}"/>
                  </a:ext>
                </a:extLst>
              </p:cNvPr>
              <p:cNvSpPr txBox="1"/>
              <p:nvPr/>
            </p:nvSpPr>
            <p:spPr>
              <a:xfrm>
                <a:off x="1610456" y="2326880"/>
                <a:ext cx="4425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D602D7-C7F0-48B9-AA8C-783BC6611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456" y="2326880"/>
                <a:ext cx="442547" cy="461665"/>
              </a:xfrm>
              <a:prstGeom prst="rect">
                <a:avLst/>
              </a:prstGeom>
              <a:blipFill>
                <a:blip r:embed="rId3"/>
                <a:stretch>
                  <a:fillRect l="-27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9A6AE2-74CB-4D5B-BB20-BBB4C589FE45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03385" y="1455045"/>
            <a:ext cx="3248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F5EFE-0031-493E-A9D7-DC9B7F92BBE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107831" y="3766525"/>
            <a:ext cx="2844329" cy="4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F4DBA-25CD-4505-B437-E4BEEEDB53F0}"/>
              </a:ext>
            </a:extLst>
          </p:cNvPr>
          <p:cNvCxnSpPr>
            <a:cxnSpLocks/>
          </p:cNvCxnSpPr>
          <p:nvPr/>
        </p:nvCxnSpPr>
        <p:spPr>
          <a:xfrm flipV="1">
            <a:off x="1107831" y="1455045"/>
            <a:ext cx="0" cy="2311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3CC022-F6EC-4ED4-8D72-FD9C1C715113}"/>
              </a:ext>
            </a:extLst>
          </p:cNvPr>
          <p:cNvCxnSpPr>
            <a:cxnSpLocks/>
            <a:stCxn id="16" idx="0"/>
            <a:endCxn id="14" idx="4"/>
          </p:cNvCxnSpPr>
          <p:nvPr/>
        </p:nvCxnSpPr>
        <p:spPr>
          <a:xfrm flipV="1">
            <a:off x="4198345" y="1710022"/>
            <a:ext cx="1" cy="1806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E8F10B-E590-42CF-8BCD-E23F94EF00B3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549769" y="2562878"/>
            <a:ext cx="164857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90F5B1-A5C9-4722-99EB-D59F59619AF9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4444530" y="1455045"/>
            <a:ext cx="11649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C4861B6-0E49-49CC-A049-8490A0CDD012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4444529" y="3766525"/>
            <a:ext cx="1126905" cy="4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F9B763-D096-4568-B9BB-F4D31B8D4EF0}"/>
                  </a:ext>
                </a:extLst>
              </p:cNvPr>
              <p:cNvSpPr txBox="1"/>
              <p:nvPr/>
            </p:nvSpPr>
            <p:spPr>
              <a:xfrm>
                <a:off x="61546" y="4144590"/>
                <a:ext cx="9144001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𝑃𝑆𝐷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F9B763-D096-4568-B9BB-F4D31B8D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6" y="4144590"/>
                <a:ext cx="9144001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543C5AA-4395-49B5-801C-2409C6CE2046}"/>
                  </a:ext>
                </a:extLst>
              </p:cNvPr>
              <p:cNvSpPr txBox="1"/>
              <p:nvPr/>
            </p:nvSpPr>
            <p:spPr>
              <a:xfrm>
                <a:off x="4180770" y="1624395"/>
                <a:ext cx="527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543C5AA-4395-49B5-801C-2409C6CE2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770" y="1624395"/>
                <a:ext cx="527517" cy="461665"/>
              </a:xfrm>
              <a:prstGeom prst="rect">
                <a:avLst/>
              </a:prstGeom>
              <a:blipFill>
                <a:blip r:embed="rId5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590A3D-6D9B-40E4-AD8A-5ABF8E701A9C}"/>
                  </a:ext>
                </a:extLst>
              </p:cNvPr>
              <p:cNvSpPr txBox="1"/>
              <p:nvPr/>
            </p:nvSpPr>
            <p:spPr>
              <a:xfrm>
                <a:off x="4064763" y="2736317"/>
                <a:ext cx="916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</m:oMath>
                  </m:oMathPara>
                </a14:m>
                <a:endParaRPr lang="en-I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I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I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590A3D-6D9B-40E4-AD8A-5ABF8E70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763" y="2736317"/>
                <a:ext cx="91699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01E8A00-6FCE-4EF6-921A-C4A85ED4CCD0}"/>
                  </a:ext>
                </a:extLst>
              </p:cNvPr>
              <p:cNvSpPr txBox="1"/>
              <p:nvPr/>
            </p:nvSpPr>
            <p:spPr>
              <a:xfrm>
                <a:off x="5571434" y="1200068"/>
                <a:ext cx="1805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𝑃𝑆𝐷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01E8A00-6FCE-4EF6-921A-C4A85ED4C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34" y="1200068"/>
                <a:ext cx="1805312" cy="461665"/>
              </a:xfrm>
              <a:prstGeom prst="rect">
                <a:avLst/>
              </a:prstGeom>
              <a:blipFill>
                <a:blip r:embed="rId7"/>
                <a:stretch>
                  <a:fillRect l="-338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35734AC-8B46-4A4A-BC02-157E8FB78D1B}"/>
                  </a:ext>
                </a:extLst>
              </p:cNvPr>
              <p:cNvSpPr/>
              <p:nvPr/>
            </p:nvSpPr>
            <p:spPr>
              <a:xfrm>
                <a:off x="7376746" y="3793890"/>
                <a:ext cx="1317912" cy="50602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35734AC-8B46-4A4A-BC02-157E8FB78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746" y="3793890"/>
                <a:ext cx="1317912" cy="5060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52AED9-9015-4779-AD63-57BEC760F957}"/>
                  </a:ext>
                </a:extLst>
              </p:cNvPr>
              <p:cNvSpPr txBox="1"/>
              <p:nvPr/>
            </p:nvSpPr>
            <p:spPr>
              <a:xfrm>
                <a:off x="38121" y="4908811"/>
                <a:ext cx="7048479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𝑃𝑆𝐷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52AED9-9015-4779-AD63-57BEC760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1" y="4908811"/>
                <a:ext cx="7048479" cy="783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Brace 54">
            <a:extLst>
              <a:ext uri="{FF2B5EF4-FFF2-40B4-BE49-F238E27FC236}">
                <a16:creationId xmlns:a16="http://schemas.microsoft.com/office/drawing/2014/main" id="{4C666E70-1EF1-4920-A794-031FCDBA0A12}"/>
              </a:ext>
            </a:extLst>
          </p:cNvPr>
          <p:cNvSpPr/>
          <p:nvPr/>
        </p:nvSpPr>
        <p:spPr>
          <a:xfrm rot="5400000">
            <a:off x="2740603" y="4209219"/>
            <a:ext cx="260777" cy="315522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9731EF-FA1B-491C-8986-96A3BC4B7B46}"/>
              </a:ext>
            </a:extLst>
          </p:cNvPr>
          <p:cNvSpPr txBox="1"/>
          <p:nvPr/>
        </p:nvSpPr>
        <p:spPr>
          <a:xfrm>
            <a:off x="1090269" y="5827993"/>
            <a:ext cx="364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High frequency component </a:t>
            </a: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34A20D69-4841-4802-B5F5-0CCE0B34A414}"/>
              </a:ext>
            </a:extLst>
          </p:cNvPr>
          <p:cNvSpPr/>
          <p:nvPr/>
        </p:nvSpPr>
        <p:spPr>
          <a:xfrm rot="5400000">
            <a:off x="5578982" y="4785748"/>
            <a:ext cx="260777" cy="200216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BFF72C-BFAD-4B99-8D5F-996E0A4EED9A}"/>
              </a:ext>
            </a:extLst>
          </p:cNvPr>
          <p:cNvSpPr txBox="1"/>
          <p:nvPr/>
        </p:nvSpPr>
        <p:spPr>
          <a:xfrm>
            <a:off x="4735381" y="5845746"/>
            <a:ext cx="211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DC component </a:t>
            </a:r>
          </a:p>
        </p:txBody>
      </p:sp>
    </p:spTree>
    <p:extLst>
      <p:ext uri="{BB962C8B-B14F-4D97-AF65-F5344CB8AC3E}">
        <p14:creationId xmlns:p14="http://schemas.microsoft.com/office/powerpoint/2010/main" val="101771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/>
      <p:bldP spid="55" grpId="0" animBg="1"/>
      <p:bldP spid="56" grpId="0"/>
      <p:bldP spid="59" grpId="0" animBg="1"/>
      <p:bldP spid="6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33</a:t>
            </a:fld>
            <a:endParaRPr lang="en-IN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1F93CAF8-180E-4E8A-A3E7-8AAB377C196B}"/>
              </a:ext>
            </a:extLst>
          </p:cNvPr>
          <p:cNvSpPr/>
          <p:nvPr/>
        </p:nvSpPr>
        <p:spPr>
          <a:xfrm>
            <a:off x="3952161" y="1200068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7E8C4B7-6D74-40EC-AF1C-750E2A000A6B}"/>
              </a:ext>
            </a:extLst>
          </p:cNvPr>
          <p:cNvSpPr/>
          <p:nvPr/>
        </p:nvSpPr>
        <p:spPr>
          <a:xfrm>
            <a:off x="2057400" y="2307902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D517D7F-1C22-4A43-9B80-D1CEB9C588A7}"/>
              </a:ext>
            </a:extLst>
          </p:cNvPr>
          <p:cNvSpPr/>
          <p:nvPr/>
        </p:nvSpPr>
        <p:spPr>
          <a:xfrm>
            <a:off x="3952160" y="3516514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23F5C-04FA-43C1-AC0B-49C5C1ED8C16}"/>
                  </a:ext>
                </a:extLst>
              </p:cNvPr>
              <p:cNvSpPr txBox="1"/>
              <p:nvPr/>
            </p:nvSpPr>
            <p:spPr>
              <a:xfrm>
                <a:off x="262308" y="1224212"/>
                <a:ext cx="4923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23F5C-04FA-43C1-AC0B-49C5C1ED8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8" y="1224212"/>
                <a:ext cx="49236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D602D7-C7F0-48B9-AA8C-783BC6611C6B}"/>
                  </a:ext>
                </a:extLst>
              </p:cNvPr>
              <p:cNvSpPr txBox="1"/>
              <p:nvPr/>
            </p:nvSpPr>
            <p:spPr>
              <a:xfrm>
                <a:off x="1610456" y="2326880"/>
                <a:ext cx="4425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D602D7-C7F0-48B9-AA8C-783BC6611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456" y="2326880"/>
                <a:ext cx="442547" cy="461665"/>
              </a:xfrm>
              <a:prstGeom prst="rect">
                <a:avLst/>
              </a:prstGeom>
              <a:blipFill>
                <a:blip r:embed="rId3"/>
                <a:stretch>
                  <a:fillRect l="-27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9A6AE2-74CB-4D5B-BB20-BBB4C589FE45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03385" y="1455045"/>
            <a:ext cx="3248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F5EFE-0031-493E-A9D7-DC9B7F92BBE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107831" y="3766525"/>
            <a:ext cx="2844329" cy="4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F4DBA-25CD-4505-B437-E4BEEEDB53F0}"/>
              </a:ext>
            </a:extLst>
          </p:cNvPr>
          <p:cNvCxnSpPr>
            <a:cxnSpLocks/>
          </p:cNvCxnSpPr>
          <p:nvPr/>
        </p:nvCxnSpPr>
        <p:spPr>
          <a:xfrm flipV="1">
            <a:off x="1107831" y="1455045"/>
            <a:ext cx="0" cy="2311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3CC022-F6EC-4ED4-8D72-FD9C1C715113}"/>
              </a:ext>
            </a:extLst>
          </p:cNvPr>
          <p:cNvCxnSpPr>
            <a:cxnSpLocks/>
            <a:stCxn id="16" idx="0"/>
            <a:endCxn id="14" idx="4"/>
          </p:cNvCxnSpPr>
          <p:nvPr/>
        </p:nvCxnSpPr>
        <p:spPr>
          <a:xfrm flipV="1">
            <a:off x="4198345" y="1710022"/>
            <a:ext cx="1" cy="1806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E8F10B-E590-42CF-8BCD-E23F94EF00B3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549769" y="2562878"/>
            <a:ext cx="164857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90F5B1-A5C9-4722-99EB-D59F59619AF9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4444530" y="1455045"/>
            <a:ext cx="11649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C4861B6-0E49-49CC-A049-8490A0CDD012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4444529" y="3766525"/>
            <a:ext cx="1126905" cy="49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543C5AA-4395-49B5-801C-2409C6CE2046}"/>
                  </a:ext>
                </a:extLst>
              </p:cNvPr>
              <p:cNvSpPr txBox="1"/>
              <p:nvPr/>
            </p:nvSpPr>
            <p:spPr>
              <a:xfrm>
                <a:off x="4180770" y="1624395"/>
                <a:ext cx="527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543C5AA-4395-49B5-801C-2409C6CE2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770" y="1624395"/>
                <a:ext cx="527517" cy="461665"/>
              </a:xfrm>
              <a:prstGeom prst="rect">
                <a:avLst/>
              </a:prstGeom>
              <a:blipFill>
                <a:blip r:embed="rId4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590A3D-6D9B-40E4-AD8A-5ABF8E701A9C}"/>
                  </a:ext>
                </a:extLst>
              </p:cNvPr>
              <p:cNvSpPr txBox="1"/>
              <p:nvPr/>
            </p:nvSpPr>
            <p:spPr>
              <a:xfrm>
                <a:off x="4064763" y="2736317"/>
                <a:ext cx="916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</m:oMath>
                  </m:oMathPara>
                </a14:m>
                <a:endParaRPr lang="en-I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I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I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590A3D-6D9B-40E4-AD8A-5ABF8E70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763" y="2736317"/>
                <a:ext cx="91699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01E8A00-6FCE-4EF6-921A-C4A85ED4CCD0}"/>
                  </a:ext>
                </a:extLst>
              </p:cNvPr>
              <p:cNvSpPr txBox="1"/>
              <p:nvPr/>
            </p:nvSpPr>
            <p:spPr>
              <a:xfrm>
                <a:off x="4588158" y="995828"/>
                <a:ext cx="6974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𝑃𝑆𝐷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01E8A00-6FCE-4EF6-921A-C4A85ED4C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158" y="995828"/>
                <a:ext cx="697481" cy="461665"/>
              </a:xfrm>
              <a:prstGeom prst="rect">
                <a:avLst/>
              </a:prstGeom>
              <a:blipFill>
                <a:blip r:embed="rId6"/>
                <a:stretch>
                  <a:fillRect l="-2632" r="-6140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35734AC-8B46-4A4A-BC02-157E8FB78D1B}"/>
                  </a:ext>
                </a:extLst>
              </p:cNvPr>
              <p:cNvSpPr/>
              <p:nvPr/>
            </p:nvSpPr>
            <p:spPr>
              <a:xfrm>
                <a:off x="7493060" y="4509360"/>
                <a:ext cx="1317912" cy="50602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35734AC-8B46-4A4A-BC02-157E8FB78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60" y="4509360"/>
                <a:ext cx="1317912" cy="506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52AED9-9015-4779-AD63-57BEC760F957}"/>
                  </a:ext>
                </a:extLst>
              </p:cNvPr>
              <p:cNvSpPr txBox="1"/>
              <p:nvPr/>
            </p:nvSpPr>
            <p:spPr>
              <a:xfrm>
                <a:off x="754677" y="4578301"/>
                <a:ext cx="955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𝑃𝑆𝐷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52AED9-9015-4779-AD63-57BEC760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77" y="4578301"/>
                <a:ext cx="955410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60AC20A-FADD-423E-A094-F570ACD24F76}"/>
              </a:ext>
            </a:extLst>
          </p:cNvPr>
          <p:cNvGrpSpPr/>
          <p:nvPr/>
        </p:nvGrpSpPr>
        <p:grpSpPr>
          <a:xfrm>
            <a:off x="5622707" y="1101269"/>
            <a:ext cx="1011115" cy="764930"/>
            <a:chOff x="4712677" y="2989385"/>
            <a:chExt cx="1011115" cy="7649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E790FD-36F0-4858-A021-D9ECAD547E36}"/>
                </a:ext>
              </a:extLst>
            </p:cNvPr>
            <p:cNvSpPr/>
            <p:nvPr/>
          </p:nvSpPr>
          <p:spPr>
            <a:xfrm>
              <a:off x="4712677" y="2989385"/>
              <a:ext cx="1011115" cy="7649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93EAC6-0CB5-4E7B-9E34-9B857D3BBA82}"/>
                </a:ext>
              </a:extLst>
            </p:cNvPr>
            <p:cNvCxnSpPr/>
            <p:nvPr/>
          </p:nvCxnSpPr>
          <p:spPr>
            <a:xfrm>
              <a:off x="4888520" y="3163891"/>
              <a:ext cx="4396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5CB981-FE75-45BA-9603-C74E006AC750}"/>
                </a:ext>
              </a:extLst>
            </p:cNvPr>
            <p:cNvCxnSpPr/>
            <p:nvPr/>
          </p:nvCxnSpPr>
          <p:spPr>
            <a:xfrm>
              <a:off x="5328135" y="3163891"/>
              <a:ext cx="219808" cy="4761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213570-005D-47CA-9E8D-277AD4F83195}"/>
              </a:ext>
            </a:extLst>
          </p:cNvPr>
          <p:cNvGrpSpPr/>
          <p:nvPr/>
        </p:nvGrpSpPr>
        <p:grpSpPr>
          <a:xfrm>
            <a:off x="5584649" y="3412749"/>
            <a:ext cx="1011115" cy="764930"/>
            <a:chOff x="4712677" y="2989385"/>
            <a:chExt cx="1011115" cy="7649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07FFFA-02DD-4049-A0F0-B70DF83E4E90}"/>
                </a:ext>
              </a:extLst>
            </p:cNvPr>
            <p:cNvSpPr/>
            <p:nvPr/>
          </p:nvSpPr>
          <p:spPr>
            <a:xfrm>
              <a:off x="4712677" y="2989385"/>
              <a:ext cx="1011115" cy="7649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CBCD4D-D503-416A-B527-0CC7717F042A}"/>
                </a:ext>
              </a:extLst>
            </p:cNvPr>
            <p:cNvCxnSpPr/>
            <p:nvPr/>
          </p:nvCxnSpPr>
          <p:spPr>
            <a:xfrm>
              <a:off x="4888520" y="3163891"/>
              <a:ext cx="4396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D0699AA-4B63-4DBA-8622-08B63C848753}"/>
                </a:ext>
              </a:extLst>
            </p:cNvPr>
            <p:cNvCxnSpPr/>
            <p:nvPr/>
          </p:nvCxnSpPr>
          <p:spPr>
            <a:xfrm>
              <a:off x="5328135" y="3163891"/>
              <a:ext cx="219808" cy="4761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F450FB-0F79-4E85-AA8E-E9591C6A42A0}"/>
              </a:ext>
            </a:extLst>
          </p:cNvPr>
          <p:cNvCxnSpPr>
            <a:stCxn id="29" idx="3"/>
          </p:cNvCxnSpPr>
          <p:nvPr/>
        </p:nvCxnSpPr>
        <p:spPr>
          <a:xfrm>
            <a:off x="6633822" y="1483734"/>
            <a:ext cx="1090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9488D81-7B69-4ACA-AD9A-429FDC14B64A}"/>
              </a:ext>
            </a:extLst>
          </p:cNvPr>
          <p:cNvCxnSpPr>
            <a:cxnSpLocks/>
          </p:cNvCxnSpPr>
          <p:nvPr/>
        </p:nvCxnSpPr>
        <p:spPr>
          <a:xfrm>
            <a:off x="6607506" y="3795214"/>
            <a:ext cx="11151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892884-9DBF-4D5E-815A-CF453A17C92B}"/>
              </a:ext>
            </a:extLst>
          </p:cNvPr>
          <p:cNvCxnSpPr>
            <a:cxnSpLocks/>
          </p:cNvCxnSpPr>
          <p:nvPr/>
        </p:nvCxnSpPr>
        <p:spPr>
          <a:xfrm flipV="1">
            <a:off x="7302072" y="1483734"/>
            <a:ext cx="11723" cy="2311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453365-15C2-40D6-9ECD-09214799E20A}"/>
              </a:ext>
            </a:extLst>
          </p:cNvPr>
          <p:cNvCxnSpPr/>
          <p:nvPr/>
        </p:nvCxnSpPr>
        <p:spPr>
          <a:xfrm>
            <a:off x="7061769" y="2409857"/>
            <a:ext cx="1090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B5BC87-F4CF-4D2D-A269-E5A6EDF0037E}"/>
              </a:ext>
            </a:extLst>
          </p:cNvPr>
          <p:cNvCxnSpPr/>
          <p:nvPr/>
        </p:nvCxnSpPr>
        <p:spPr>
          <a:xfrm>
            <a:off x="7061769" y="2817234"/>
            <a:ext cx="10902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2B96EF0-D762-4F2D-8377-6E3E21653A55}"/>
              </a:ext>
            </a:extLst>
          </p:cNvPr>
          <p:cNvGrpSpPr/>
          <p:nvPr/>
        </p:nvGrpSpPr>
        <p:grpSpPr>
          <a:xfrm>
            <a:off x="6808237" y="2209102"/>
            <a:ext cx="1011115" cy="764930"/>
            <a:chOff x="6692394" y="3950104"/>
            <a:chExt cx="1011115" cy="76493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3E698D6-DDB2-40B2-B803-4C13B1069D87}"/>
                </a:ext>
              </a:extLst>
            </p:cNvPr>
            <p:cNvSpPr/>
            <p:nvPr/>
          </p:nvSpPr>
          <p:spPr>
            <a:xfrm>
              <a:off x="6692394" y="3950104"/>
              <a:ext cx="1011115" cy="7649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0156BD5-F1E8-46AF-B936-CBE370471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926" y="4018085"/>
              <a:ext cx="0" cy="556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E9B6570-B0B0-44D6-8DF4-75F8AFF4CEB9}"/>
                </a:ext>
              </a:extLst>
            </p:cNvPr>
            <p:cNvCxnSpPr>
              <a:cxnSpLocks/>
            </p:cNvCxnSpPr>
            <p:nvPr/>
          </p:nvCxnSpPr>
          <p:spPr>
            <a:xfrm>
              <a:off x="6937132" y="4574357"/>
              <a:ext cx="58908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F79539-FEE5-411F-8F18-C7E62BF9B3B5}"/>
                  </a:ext>
                </a:extLst>
              </p:cNvPr>
              <p:cNvSpPr txBox="1"/>
              <p:nvPr/>
            </p:nvSpPr>
            <p:spPr>
              <a:xfrm>
                <a:off x="7766560" y="1235485"/>
                <a:ext cx="37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F79539-FEE5-411F-8F18-C7E62BF9B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560" y="1235485"/>
                <a:ext cx="373734" cy="461665"/>
              </a:xfrm>
              <a:prstGeom prst="rect">
                <a:avLst/>
              </a:prstGeom>
              <a:blipFill>
                <a:blip r:embed="rId9"/>
                <a:stretch>
                  <a:fillRect l="-3279" r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1305BB-B160-47F8-8D03-9B67C74864B1}"/>
                  </a:ext>
                </a:extLst>
              </p:cNvPr>
              <p:cNvSpPr txBox="1"/>
              <p:nvPr/>
            </p:nvSpPr>
            <p:spPr>
              <a:xfrm>
                <a:off x="7725607" y="3564803"/>
                <a:ext cx="37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1305BB-B160-47F8-8D03-9B67C7486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607" y="3564803"/>
                <a:ext cx="373734" cy="461665"/>
              </a:xfrm>
              <a:prstGeom prst="rect">
                <a:avLst/>
              </a:prstGeom>
              <a:blipFill>
                <a:blip r:embed="rId10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25563D8-82C0-4501-86B9-401733633366}"/>
                  </a:ext>
                </a:extLst>
              </p:cNvPr>
              <p:cNvSpPr txBox="1"/>
              <p:nvPr/>
            </p:nvSpPr>
            <p:spPr>
              <a:xfrm>
                <a:off x="8126320" y="2151881"/>
                <a:ext cx="37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25563D8-82C0-4501-86B9-401733633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320" y="2151881"/>
                <a:ext cx="373734" cy="461665"/>
              </a:xfrm>
              <a:prstGeom prst="rect">
                <a:avLst/>
              </a:prstGeom>
              <a:blipFill>
                <a:blip r:embed="rId11"/>
                <a:stretch>
                  <a:fillRect l="-3279" r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AB1E2D-6762-4C1B-9238-77A96BB9FBE9}"/>
                  </a:ext>
                </a:extLst>
              </p:cNvPr>
              <p:cNvSpPr txBox="1"/>
              <p:nvPr/>
            </p:nvSpPr>
            <p:spPr>
              <a:xfrm>
                <a:off x="8122762" y="2562878"/>
                <a:ext cx="37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AB1E2D-6762-4C1B-9238-77A96BB9F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762" y="2562878"/>
                <a:ext cx="373734" cy="461665"/>
              </a:xfrm>
              <a:prstGeom prst="rect">
                <a:avLst/>
              </a:prstGeom>
              <a:blipFill>
                <a:blip r:embed="rId1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ED9DB39-674E-4A70-BECE-117907169149}"/>
              </a:ext>
            </a:extLst>
          </p:cNvPr>
          <p:cNvGrpSpPr/>
          <p:nvPr/>
        </p:nvGrpSpPr>
        <p:grpSpPr>
          <a:xfrm>
            <a:off x="2215682" y="4426270"/>
            <a:ext cx="1011115" cy="764930"/>
            <a:chOff x="4712677" y="2989385"/>
            <a:chExt cx="1011115" cy="76493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027A485-07EA-494D-AFF3-D43A76CA07D3}"/>
                </a:ext>
              </a:extLst>
            </p:cNvPr>
            <p:cNvSpPr/>
            <p:nvPr/>
          </p:nvSpPr>
          <p:spPr>
            <a:xfrm>
              <a:off x="4712677" y="2989385"/>
              <a:ext cx="1011115" cy="7649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5A31ED5-9928-4449-B0BB-9399AF8E17E3}"/>
                </a:ext>
              </a:extLst>
            </p:cNvPr>
            <p:cNvCxnSpPr/>
            <p:nvPr/>
          </p:nvCxnSpPr>
          <p:spPr>
            <a:xfrm>
              <a:off x="4888520" y="3163891"/>
              <a:ext cx="4396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1D0430A-857B-4A00-B1C1-6FDAB02DFF74}"/>
                </a:ext>
              </a:extLst>
            </p:cNvPr>
            <p:cNvCxnSpPr/>
            <p:nvPr/>
          </p:nvCxnSpPr>
          <p:spPr>
            <a:xfrm>
              <a:off x="5328135" y="3163891"/>
              <a:ext cx="219808" cy="4761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FE378BE5-492F-4DC6-BEE2-F47B82C5D0CE}"/>
              </a:ext>
            </a:extLst>
          </p:cNvPr>
          <p:cNvSpPr/>
          <p:nvPr/>
        </p:nvSpPr>
        <p:spPr>
          <a:xfrm>
            <a:off x="1589947" y="4702313"/>
            <a:ext cx="559756" cy="307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35DA1682-0C82-4A02-B4D2-7193F8AE85A1}"/>
              </a:ext>
            </a:extLst>
          </p:cNvPr>
          <p:cNvSpPr/>
          <p:nvPr/>
        </p:nvSpPr>
        <p:spPr>
          <a:xfrm>
            <a:off x="3282499" y="4708172"/>
            <a:ext cx="559756" cy="307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A874C88-04F1-47B6-9CC1-C7B1DD9EB43B}"/>
              </a:ext>
            </a:extLst>
          </p:cNvPr>
          <p:cNvSpPr txBox="1"/>
          <p:nvPr/>
        </p:nvSpPr>
        <p:spPr>
          <a:xfrm>
            <a:off x="3827616" y="4626255"/>
            <a:ext cx="211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DC component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4AD967-A681-44A3-A357-A522F24A92D5}"/>
              </a:ext>
            </a:extLst>
          </p:cNvPr>
          <p:cNvSpPr txBox="1"/>
          <p:nvPr/>
        </p:nvSpPr>
        <p:spPr>
          <a:xfrm>
            <a:off x="7347517" y="937934"/>
            <a:ext cx="126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In-phase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D23BE8-1D29-4DCB-86E8-16C012EAC557}"/>
              </a:ext>
            </a:extLst>
          </p:cNvPr>
          <p:cNvSpPr txBox="1"/>
          <p:nvPr/>
        </p:nvSpPr>
        <p:spPr>
          <a:xfrm>
            <a:off x="7246346" y="3877208"/>
            <a:ext cx="165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Quadrature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6808DE4-D37F-4563-8808-BD6BDEC52790}"/>
                  </a:ext>
                </a:extLst>
              </p:cNvPr>
              <p:cNvSpPr txBox="1"/>
              <p:nvPr/>
            </p:nvSpPr>
            <p:spPr>
              <a:xfrm>
                <a:off x="3512928" y="5575994"/>
                <a:ext cx="2150460" cy="549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6808DE4-D37F-4563-8808-BD6BDEC52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928" y="5575994"/>
                <a:ext cx="2150460" cy="5497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CF048CF-F580-478F-892E-403A682A55D9}"/>
                  </a:ext>
                </a:extLst>
              </p:cNvPr>
              <p:cNvSpPr txBox="1"/>
              <p:nvPr/>
            </p:nvSpPr>
            <p:spPr>
              <a:xfrm>
                <a:off x="6787476" y="5415736"/>
                <a:ext cx="182601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CF048CF-F580-478F-892E-403A682A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76" y="5415736"/>
                <a:ext cx="1826013" cy="7813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CDD652B9-959C-434B-90A5-ECCF48ABB936}"/>
              </a:ext>
            </a:extLst>
          </p:cNvPr>
          <p:cNvSpPr txBox="1"/>
          <p:nvPr/>
        </p:nvSpPr>
        <p:spPr>
          <a:xfrm>
            <a:off x="5856164" y="1881106"/>
            <a:ext cx="67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LPF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741E8B-0251-4150-BFFC-26222D098FDF}"/>
              </a:ext>
            </a:extLst>
          </p:cNvPr>
          <p:cNvSpPr txBox="1"/>
          <p:nvPr/>
        </p:nvSpPr>
        <p:spPr>
          <a:xfrm>
            <a:off x="5788963" y="4128105"/>
            <a:ext cx="67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LPF</a:t>
            </a:r>
          </a:p>
        </p:txBody>
      </p:sp>
    </p:spTree>
    <p:extLst>
      <p:ext uri="{BB962C8B-B14F-4D97-AF65-F5344CB8AC3E}">
        <p14:creationId xmlns:p14="http://schemas.microsoft.com/office/powerpoint/2010/main" val="2288787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29469C-3445-4CF9-AC74-11024474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22" y="630351"/>
            <a:ext cx="6474755" cy="5853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2719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8512A6-9914-448C-BF93-14F0AD36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65"/>
            <a:ext cx="6042514" cy="3127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DD778-7E72-4D12-AA75-43C9522B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Schottky Diode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7D322-3960-4E3B-9F61-38D4E6DE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99E8E-5680-4ACE-A10E-8537C6B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31F4D-702E-48B3-865E-3054C9BA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35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F06A25-A826-4047-A539-4600E19C42A5}"/>
                  </a:ext>
                </a:extLst>
              </p:cNvPr>
              <p:cNvSpPr txBox="1"/>
              <p:nvPr/>
            </p:nvSpPr>
            <p:spPr>
              <a:xfrm>
                <a:off x="6042514" y="1940990"/>
                <a:ext cx="1419160" cy="8309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F06A25-A826-4047-A539-4600E19C4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514" y="1940990"/>
                <a:ext cx="1419160" cy="830997"/>
              </a:xfrm>
              <a:prstGeom prst="rect">
                <a:avLst/>
              </a:prstGeom>
              <a:blipFill>
                <a:blip r:embed="rId3"/>
                <a:stretch>
                  <a:fillRect l="-858" r="-12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2E8872-631B-406E-B160-61188CDC31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1" b="30308"/>
          <a:stretch/>
        </p:blipFill>
        <p:spPr>
          <a:xfrm>
            <a:off x="265967" y="4106749"/>
            <a:ext cx="8612066" cy="2095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AE2E7-E06B-429A-87DD-F53AB37B18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5" t="28718" r="40766" b="36252"/>
          <a:stretch/>
        </p:blipFill>
        <p:spPr>
          <a:xfrm rot="10800000">
            <a:off x="7594356" y="1169815"/>
            <a:ext cx="1283677" cy="26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9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done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36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84824"/>
              </p:ext>
            </p:extLst>
          </p:nvPr>
        </p:nvGraphicFramePr>
        <p:xfrm>
          <a:off x="201762" y="771850"/>
          <a:ext cx="8740475" cy="287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21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281001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ECS501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 recognition model implementation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Magnetic thermal annealing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082094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Different experimental apparatus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78321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LabView for automation of different devices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594116"/>
                  </a:ext>
                </a:extLst>
              </a:tr>
            </a:tbl>
          </a:graphicData>
        </a:graphic>
      </p:graphicFrame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141C02F-AD02-4E07-86E6-F5369D9AE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67620"/>
              </p:ext>
            </p:extLst>
          </p:nvPr>
        </p:nvGraphicFramePr>
        <p:xfrm>
          <a:off x="201761" y="3720235"/>
          <a:ext cx="8740475" cy="287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21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281001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8104167"/>
                    </a:ext>
                  </a:extLst>
                </a:gridCol>
                <a:gridCol w="1440425">
                  <a:extLst>
                    <a:ext uri="{9D8B030D-6E8A-4147-A177-3AD203B41FA5}">
                      <a16:colId xmlns:a16="http://schemas.microsoft.com/office/drawing/2014/main" val="149410721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END-TERM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 patterning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526582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Ferromagnetic Resonance setup in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05419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LabView for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032997"/>
                  </a:ext>
                </a:extLst>
              </a:tr>
              <a:tr h="26512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Worked on </a:t>
                      </a:r>
                      <a:r>
                        <a:rPr lang="en-IN" dirty="0" err="1"/>
                        <a:t>Lockin</a:t>
                      </a:r>
                      <a:r>
                        <a:rPr lang="en-IN" dirty="0"/>
                        <a:t>-Amplifier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IN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3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878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A9E9-87DA-4F3D-B49A-27B9DE6D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6D847-93B5-4D8E-B924-3B4EEF6E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01A08-CC23-454D-B304-C473BE3A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18AFE-0311-4564-9AF0-0E8261C7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37</a:t>
            </a:fld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763F175-8455-4BC8-815C-F1F85FC57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19558"/>
              </p:ext>
            </p:extLst>
          </p:nvPr>
        </p:nvGraphicFramePr>
        <p:xfrm>
          <a:off x="192432" y="799842"/>
          <a:ext cx="8759136" cy="190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4">
                  <a:extLst>
                    <a:ext uri="{9D8B030D-6E8A-4147-A177-3AD203B41FA5}">
                      <a16:colId xmlns:a16="http://schemas.microsoft.com/office/drawing/2014/main" val="3046145366"/>
                    </a:ext>
                  </a:extLst>
                </a:gridCol>
                <a:gridCol w="5624973">
                  <a:extLst>
                    <a:ext uri="{9D8B030D-6E8A-4147-A177-3AD203B41FA5}">
                      <a16:colId xmlns:a16="http://schemas.microsoft.com/office/drawing/2014/main" val="3128757243"/>
                    </a:ext>
                  </a:extLst>
                </a:gridCol>
                <a:gridCol w="1290931">
                  <a:extLst>
                    <a:ext uri="{9D8B030D-6E8A-4147-A177-3AD203B41FA5}">
                      <a16:colId xmlns:a16="http://schemas.microsoft.com/office/drawing/2014/main" val="1754803818"/>
                    </a:ext>
                  </a:extLst>
                </a:gridCol>
                <a:gridCol w="1327468">
                  <a:extLst>
                    <a:ext uri="{9D8B030D-6E8A-4147-A177-3AD203B41FA5}">
                      <a16:colId xmlns:a16="http://schemas.microsoft.com/office/drawing/2014/main" val="615750528"/>
                    </a:ext>
                  </a:extLst>
                </a:gridCol>
              </a:tblGrid>
              <a:tr h="44113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ECS502</a:t>
                      </a:r>
                      <a:endParaRPr lang="en-IN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584997"/>
                  </a:ext>
                </a:extLst>
              </a:tr>
              <a:tr h="2836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MID-TERM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TERM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391548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Electron beam lithography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82313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Sputtering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136530"/>
                  </a:ext>
                </a:extLst>
              </a:tr>
              <a:tr h="3223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Characterization: VSM, FMR, TMR, PFM, MFM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41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168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8FDD7-8430-4D59-89EC-9EC3E441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7687-6CF0-40D5-BC44-BA7971C5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896F7-B20F-4D9E-B692-A34028AA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38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6DF56-10A9-4138-8CA8-7624E642285A}"/>
              </a:ext>
            </a:extLst>
          </p:cNvPr>
          <p:cNvSpPr txBox="1"/>
          <p:nvPr/>
        </p:nvSpPr>
        <p:spPr>
          <a:xfrm>
            <a:off x="4173698" y="1618863"/>
            <a:ext cx="796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  <a:endParaRPr lang="en-IN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96353-D124-43A4-9980-DEE29DAB174E}"/>
              </a:ext>
            </a:extLst>
          </p:cNvPr>
          <p:cNvSpPr txBox="1"/>
          <p:nvPr/>
        </p:nvSpPr>
        <p:spPr>
          <a:xfrm>
            <a:off x="2673220" y="3919363"/>
            <a:ext cx="3797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950134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AA1A1E5-0317-4F6D-AEB4-97AD85ACF3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2054686" y="871034"/>
            <a:ext cx="4653601" cy="1201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Khritish K Behera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39</a:t>
            </a:fld>
            <a:endParaRPr lang="en-IN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74E0DC-7FE8-4FCF-BBE2-AB15A340223F}"/>
              </a:ext>
            </a:extLst>
          </p:cNvPr>
          <p:cNvGrpSpPr/>
          <p:nvPr/>
        </p:nvGrpSpPr>
        <p:grpSpPr>
          <a:xfrm>
            <a:off x="6708287" y="5234162"/>
            <a:ext cx="1749912" cy="1249429"/>
            <a:chOff x="624255" y="2573584"/>
            <a:chExt cx="2381684" cy="1915453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76D9D5F-3667-46E2-A76F-8DAB40B7B74C}"/>
                </a:ext>
              </a:extLst>
            </p:cNvPr>
            <p:cNvSpPr/>
            <p:nvPr/>
          </p:nvSpPr>
          <p:spPr>
            <a:xfrm>
              <a:off x="624255" y="2573584"/>
              <a:ext cx="2381684" cy="1435708"/>
            </a:xfrm>
            <a:prstGeom prst="roundRect">
              <a:avLst>
                <a:gd name="adj" fmla="val 61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50527AC8-0EE4-4207-8CFF-79D3BFE139EB}"/>
                </a:ext>
              </a:extLst>
            </p:cNvPr>
            <p:cNvSpPr/>
            <p:nvPr/>
          </p:nvSpPr>
          <p:spPr>
            <a:xfrm>
              <a:off x="712177" y="2633739"/>
              <a:ext cx="2215661" cy="1175642"/>
            </a:xfrm>
            <a:prstGeom prst="roundRect">
              <a:avLst>
                <a:gd name="adj" fmla="val 61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7C2C554-0A4D-4607-AD90-263A8E584A0E}"/>
                </a:ext>
              </a:extLst>
            </p:cNvPr>
            <p:cNvGrpSpPr/>
            <p:nvPr/>
          </p:nvGrpSpPr>
          <p:grpSpPr>
            <a:xfrm>
              <a:off x="836400" y="4123912"/>
              <a:ext cx="1949120" cy="365125"/>
              <a:chOff x="756139" y="4206136"/>
              <a:chExt cx="1949120" cy="365125"/>
            </a:xfrm>
          </p:grpSpPr>
          <p:sp>
            <p:nvSpPr>
              <p:cNvPr id="111" name="Trapezoid 110">
                <a:extLst>
                  <a:ext uri="{FF2B5EF4-FFF2-40B4-BE49-F238E27FC236}">
                    <a16:creationId xmlns:a16="http://schemas.microsoft.com/office/drawing/2014/main" id="{63747C4C-9161-47ED-9D31-D88F6BB40C23}"/>
                  </a:ext>
                </a:extLst>
              </p:cNvPr>
              <p:cNvSpPr/>
              <p:nvPr/>
            </p:nvSpPr>
            <p:spPr>
              <a:xfrm>
                <a:off x="756139" y="4206136"/>
                <a:ext cx="1949120" cy="365125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rapezoid 111">
                <a:extLst>
                  <a:ext uri="{FF2B5EF4-FFF2-40B4-BE49-F238E27FC236}">
                    <a16:creationId xmlns:a16="http://schemas.microsoft.com/office/drawing/2014/main" id="{0C46F470-29AE-4F79-8986-7344663DA913}"/>
                  </a:ext>
                </a:extLst>
              </p:cNvPr>
              <p:cNvSpPr/>
              <p:nvPr/>
            </p:nvSpPr>
            <p:spPr>
              <a:xfrm>
                <a:off x="924698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rapezoid 112">
                <a:extLst>
                  <a:ext uri="{FF2B5EF4-FFF2-40B4-BE49-F238E27FC236}">
                    <a16:creationId xmlns:a16="http://schemas.microsoft.com/office/drawing/2014/main" id="{B4CF0A0C-8237-429C-B3CF-84AB1AB7A966}"/>
                  </a:ext>
                </a:extLst>
              </p:cNvPr>
              <p:cNvSpPr/>
              <p:nvPr/>
            </p:nvSpPr>
            <p:spPr>
              <a:xfrm>
                <a:off x="924697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4" name="Trapezoid 113">
                <a:extLst>
                  <a:ext uri="{FF2B5EF4-FFF2-40B4-BE49-F238E27FC236}">
                    <a16:creationId xmlns:a16="http://schemas.microsoft.com/office/drawing/2014/main" id="{EDCEFDD6-D9EE-4D37-BC9E-79363896D2B7}"/>
                  </a:ext>
                </a:extLst>
              </p:cNvPr>
              <p:cNvSpPr/>
              <p:nvPr/>
            </p:nvSpPr>
            <p:spPr>
              <a:xfrm>
                <a:off x="1203546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5" name="Trapezoid 114">
                <a:extLst>
                  <a:ext uri="{FF2B5EF4-FFF2-40B4-BE49-F238E27FC236}">
                    <a16:creationId xmlns:a16="http://schemas.microsoft.com/office/drawing/2014/main" id="{7D0D5A5E-1D43-43DE-88C1-8161EB60C0F8}"/>
                  </a:ext>
                </a:extLst>
              </p:cNvPr>
              <p:cNvSpPr/>
              <p:nvPr/>
            </p:nvSpPr>
            <p:spPr>
              <a:xfrm>
                <a:off x="1203545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39BA555C-F584-4EE8-AD90-79FCB030D0A6}"/>
                  </a:ext>
                </a:extLst>
              </p:cNvPr>
              <p:cNvSpPr/>
              <p:nvPr/>
            </p:nvSpPr>
            <p:spPr>
              <a:xfrm>
                <a:off x="1502959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4E15E2E2-191B-4974-9D5C-0B27A7638F7E}"/>
                  </a:ext>
                </a:extLst>
              </p:cNvPr>
              <p:cNvSpPr/>
              <p:nvPr/>
            </p:nvSpPr>
            <p:spPr>
              <a:xfrm>
                <a:off x="1502958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711F3F59-E525-45DF-A3B6-66EA1B108C70}"/>
                  </a:ext>
                </a:extLst>
              </p:cNvPr>
              <p:cNvSpPr/>
              <p:nvPr/>
            </p:nvSpPr>
            <p:spPr>
              <a:xfrm>
                <a:off x="1781807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D9DAFB5-B8F6-49E0-8189-BF4668F90DBB}"/>
                  </a:ext>
                </a:extLst>
              </p:cNvPr>
              <p:cNvSpPr/>
              <p:nvPr/>
            </p:nvSpPr>
            <p:spPr>
              <a:xfrm>
                <a:off x="1781806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Trapezoid 127">
                <a:extLst>
                  <a:ext uri="{FF2B5EF4-FFF2-40B4-BE49-F238E27FC236}">
                    <a16:creationId xmlns:a16="http://schemas.microsoft.com/office/drawing/2014/main" id="{FAE40FAA-168A-4D05-8B1C-826DE20989A1}"/>
                  </a:ext>
                </a:extLst>
              </p:cNvPr>
              <p:cNvSpPr/>
              <p:nvPr/>
            </p:nvSpPr>
            <p:spPr>
              <a:xfrm>
                <a:off x="2068463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9" name="Trapezoid 128">
                <a:extLst>
                  <a:ext uri="{FF2B5EF4-FFF2-40B4-BE49-F238E27FC236}">
                    <a16:creationId xmlns:a16="http://schemas.microsoft.com/office/drawing/2014/main" id="{7BD7E7DE-81B9-4250-B314-006B12810943}"/>
                  </a:ext>
                </a:extLst>
              </p:cNvPr>
              <p:cNvSpPr/>
              <p:nvPr/>
            </p:nvSpPr>
            <p:spPr>
              <a:xfrm>
                <a:off x="2068462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Trapezoid 129">
                <a:extLst>
                  <a:ext uri="{FF2B5EF4-FFF2-40B4-BE49-F238E27FC236}">
                    <a16:creationId xmlns:a16="http://schemas.microsoft.com/office/drawing/2014/main" id="{D34E1167-4292-44DE-83E3-6ACB8275403C}"/>
                  </a:ext>
                </a:extLst>
              </p:cNvPr>
              <p:cNvSpPr/>
              <p:nvPr/>
            </p:nvSpPr>
            <p:spPr>
              <a:xfrm>
                <a:off x="2347311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rapezoid 130">
                <a:extLst>
                  <a:ext uri="{FF2B5EF4-FFF2-40B4-BE49-F238E27FC236}">
                    <a16:creationId xmlns:a16="http://schemas.microsoft.com/office/drawing/2014/main" id="{50E471B9-856D-4DB9-A0F4-752215FA57B7}"/>
                  </a:ext>
                </a:extLst>
              </p:cNvPr>
              <p:cNvSpPr/>
              <p:nvPr/>
            </p:nvSpPr>
            <p:spPr>
              <a:xfrm>
                <a:off x="2347310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33" name="Picture 132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7DFE6FCD-3BCC-4434-9D88-529C5A73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552" y="2772485"/>
              <a:ext cx="1166910" cy="867403"/>
            </a:xfrm>
            <a:prstGeom prst="rect">
              <a:avLst/>
            </a:prstGeom>
          </p:spPr>
        </p:pic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02D3A0DB-84F7-4592-B98F-0A8CF6CE0F59}"/>
              </a:ext>
            </a:extLst>
          </p:cNvPr>
          <p:cNvSpPr txBox="1"/>
          <p:nvPr/>
        </p:nvSpPr>
        <p:spPr>
          <a:xfrm>
            <a:off x="6568113" y="6421074"/>
            <a:ext cx="22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PC with LabView</a:t>
            </a:r>
            <a:endParaRPr lang="en-IN" sz="2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D324DA7-227B-4736-9E02-8AD4AC14951B}"/>
              </a:ext>
            </a:extLst>
          </p:cNvPr>
          <p:cNvSpPr txBox="1"/>
          <p:nvPr/>
        </p:nvSpPr>
        <p:spPr>
          <a:xfrm>
            <a:off x="3352806" y="6107949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RF Signal Generator</a:t>
            </a:r>
            <a:endParaRPr lang="en-IN" sz="2400" dirty="0"/>
          </a:p>
        </p:txBody>
      </p:sp>
      <p:pic>
        <p:nvPicPr>
          <p:cNvPr id="127" name="Picture 2">
            <a:extLst>
              <a:ext uri="{FF2B5EF4-FFF2-40B4-BE49-F238E27FC236}">
                <a16:creationId xmlns:a16="http://schemas.microsoft.com/office/drawing/2014/main" id="{DB8FADB8-7474-4AC0-99C1-021CD08E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14" y="5289887"/>
            <a:ext cx="2836151" cy="87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FCF3D830-7DA9-4B0F-A46E-D7DDADB589E9}"/>
              </a:ext>
            </a:extLst>
          </p:cNvPr>
          <p:cNvSpPr/>
          <p:nvPr/>
        </p:nvSpPr>
        <p:spPr>
          <a:xfrm>
            <a:off x="4527606" y="4776122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553652-B29F-4EF6-ACEC-77E12824E50C}"/>
              </a:ext>
            </a:extLst>
          </p:cNvPr>
          <p:cNvCxnSpPr>
            <a:cxnSpLocks/>
            <a:stCxn id="138" idx="6"/>
          </p:cNvCxnSpPr>
          <p:nvPr/>
        </p:nvCxnSpPr>
        <p:spPr>
          <a:xfrm>
            <a:off x="5019975" y="5031099"/>
            <a:ext cx="29846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0D70437-B3F7-41F4-A8CF-232A8F41EA98}"/>
              </a:ext>
            </a:extLst>
          </p:cNvPr>
          <p:cNvCxnSpPr>
            <a:cxnSpLocks/>
          </p:cNvCxnSpPr>
          <p:nvPr/>
        </p:nvCxnSpPr>
        <p:spPr>
          <a:xfrm flipV="1">
            <a:off x="8018149" y="2365020"/>
            <a:ext cx="0" cy="2666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1E02B7B-17CC-487C-B9A0-BEB77C5975B1}"/>
              </a:ext>
            </a:extLst>
          </p:cNvPr>
          <p:cNvCxnSpPr>
            <a:cxnSpLocks/>
          </p:cNvCxnSpPr>
          <p:nvPr/>
        </p:nvCxnSpPr>
        <p:spPr>
          <a:xfrm flipV="1">
            <a:off x="1252679" y="2365020"/>
            <a:ext cx="6765470" cy="45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8D97207-9EC7-403F-A23F-71A9A53F7AEF}"/>
              </a:ext>
            </a:extLst>
          </p:cNvPr>
          <p:cNvCxnSpPr>
            <a:cxnSpLocks/>
          </p:cNvCxnSpPr>
          <p:nvPr/>
        </p:nvCxnSpPr>
        <p:spPr>
          <a:xfrm flipV="1">
            <a:off x="1239284" y="2365020"/>
            <a:ext cx="0" cy="27058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438EA07-4651-4D0A-AEB5-CD6305FE13FB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1225890" y="5031099"/>
            <a:ext cx="3301716" cy="397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0111A7-AD6B-45AD-9CED-4A484BEEEB05}"/>
              </a:ext>
            </a:extLst>
          </p:cNvPr>
          <p:cNvSpPr txBox="1"/>
          <p:nvPr/>
        </p:nvSpPr>
        <p:spPr>
          <a:xfrm>
            <a:off x="4136920" y="2089985"/>
            <a:ext cx="12765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Sample</a:t>
            </a:r>
          </a:p>
        </p:txBody>
      </p:sp>
      <p:pic>
        <p:nvPicPr>
          <p:cNvPr id="30" name="Picture 29" descr="A picture containing wall, tube&#10;&#10;Description automatically generated">
            <a:extLst>
              <a:ext uri="{FF2B5EF4-FFF2-40B4-BE49-F238E27FC236}">
                <a16:creationId xmlns:a16="http://schemas.microsoft.com/office/drawing/2014/main" id="{7A35249C-4B0E-494D-AF29-A7F10D32F0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2" t="20001" r="33143" b="11980"/>
          <a:stretch/>
        </p:blipFill>
        <p:spPr>
          <a:xfrm rot="16200000">
            <a:off x="4275414" y="2385245"/>
            <a:ext cx="965180" cy="1614624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715FE6CD-229B-4B98-BE90-9345A0961968}"/>
              </a:ext>
            </a:extLst>
          </p:cNvPr>
          <p:cNvSpPr txBox="1"/>
          <p:nvPr/>
        </p:nvSpPr>
        <p:spPr>
          <a:xfrm>
            <a:off x="-2714" y="5050987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Lock-in Amplifier</a:t>
            </a:r>
            <a:endParaRPr lang="en-IN" sz="2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6D6A56D-CDE0-4F6C-BA1F-A1C77AD42F5E}"/>
              </a:ext>
            </a:extLst>
          </p:cNvPr>
          <p:cNvSpPr txBox="1"/>
          <p:nvPr/>
        </p:nvSpPr>
        <p:spPr>
          <a:xfrm>
            <a:off x="3261517" y="3736593"/>
            <a:ext cx="2992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Co-planar waveguide</a:t>
            </a:r>
            <a:endParaRPr lang="en-IN" sz="24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42E1EE0-1119-4223-9E96-875A21A407BE}"/>
              </a:ext>
            </a:extLst>
          </p:cNvPr>
          <p:cNvSpPr txBox="1"/>
          <p:nvPr/>
        </p:nvSpPr>
        <p:spPr>
          <a:xfrm>
            <a:off x="6809150" y="1191806"/>
            <a:ext cx="20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Electromagnet</a:t>
            </a:r>
            <a:endParaRPr lang="en-IN" sz="2400" dirty="0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299D05B5-DC0B-4F64-8E81-EB84E32C77FE}"/>
              </a:ext>
            </a:extLst>
          </p:cNvPr>
          <p:cNvCxnSpPr/>
          <p:nvPr/>
        </p:nvCxnSpPr>
        <p:spPr>
          <a:xfrm flipH="1">
            <a:off x="5565316" y="3429000"/>
            <a:ext cx="4779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32E53777-5949-4B11-8E82-92CAC4FFAC9E}"/>
              </a:ext>
            </a:extLst>
          </p:cNvPr>
          <p:cNvSpPr txBox="1"/>
          <p:nvPr/>
        </p:nvSpPr>
        <p:spPr>
          <a:xfrm>
            <a:off x="5954056" y="3026888"/>
            <a:ext cx="167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From Signal Generator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C315DE2E-907C-4D24-9554-8AF54ED1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" y="3846571"/>
            <a:ext cx="2984628" cy="8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0AC932-FC7E-4318-B2AA-3A758572BAEB}"/>
              </a:ext>
            </a:extLst>
          </p:cNvPr>
          <p:cNvGrpSpPr/>
          <p:nvPr/>
        </p:nvGrpSpPr>
        <p:grpSpPr>
          <a:xfrm>
            <a:off x="5199827" y="960727"/>
            <a:ext cx="213632" cy="870471"/>
            <a:chOff x="483577" y="976015"/>
            <a:chExt cx="213632" cy="87047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DB0AA8-47FD-4C78-9877-7327D6040931}"/>
                </a:ext>
              </a:extLst>
            </p:cNvPr>
            <p:cNvSpPr/>
            <p:nvPr/>
          </p:nvSpPr>
          <p:spPr>
            <a:xfrm>
              <a:off x="483577" y="976016"/>
              <a:ext cx="131885" cy="86781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8E710CF-1A0D-4D8D-BA75-7165F358F358}"/>
                </a:ext>
              </a:extLst>
            </p:cNvPr>
            <p:cNvSpPr/>
            <p:nvPr/>
          </p:nvSpPr>
          <p:spPr>
            <a:xfrm>
              <a:off x="515185" y="976015"/>
              <a:ext cx="131885" cy="86781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514AAB-8352-49F4-A30D-27DD4F8D1BE6}"/>
                </a:ext>
              </a:extLst>
            </p:cNvPr>
            <p:cNvSpPr/>
            <p:nvPr/>
          </p:nvSpPr>
          <p:spPr>
            <a:xfrm>
              <a:off x="565324" y="978669"/>
              <a:ext cx="131885" cy="86781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62B085-5CB4-4EB0-B501-01C0C089A624}"/>
              </a:ext>
            </a:extLst>
          </p:cNvPr>
          <p:cNvCxnSpPr>
            <a:stCxn id="48" idx="4"/>
          </p:cNvCxnSpPr>
          <p:nvPr/>
        </p:nvCxnSpPr>
        <p:spPr>
          <a:xfrm flipH="1">
            <a:off x="5297377" y="1828544"/>
            <a:ext cx="1" cy="4047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DC08CF-F920-4DA4-B024-6BC1AC831866}"/>
              </a:ext>
            </a:extLst>
          </p:cNvPr>
          <p:cNvCxnSpPr>
            <a:cxnSpLocks/>
          </p:cNvCxnSpPr>
          <p:nvPr/>
        </p:nvCxnSpPr>
        <p:spPr>
          <a:xfrm flipH="1" flipV="1">
            <a:off x="593658" y="2201479"/>
            <a:ext cx="4703718" cy="20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70DBE0F-D967-4ACD-8EA9-AB2D9BE488A7}"/>
              </a:ext>
            </a:extLst>
          </p:cNvPr>
          <p:cNvCxnSpPr>
            <a:cxnSpLocks/>
          </p:cNvCxnSpPr>
          <p:nvPr/>
        </p:nvCxnSpPr>
        <p:spPr>
          <a:xfrm flipH="1">
            <a:off x="585756" y="2201479"/>
            <a:ext cx="7902" cy="1656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D642FCF-5E21-4C9B-9C8D-8C9829DAEB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5" t="28718" r="40766" b="36252"/>
          <a:stretch/>
        </p:blipFill>
        <p:spPr>
          <a:xfrm rot="10800000">
            <a:off x="962965" y="1959822"/>
            <a:ext cx="819203" cy="166773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693C4E0-4A36-4935-B627-B6BB1E1CDE2C}"/>
              </a:ext>
            </a:extLst>
          </p:cNvPr>
          <p:cNvSpPr txBox="1"/>
          <p:nvPr/>
        </p:nvSpPr>
        <p:spPr>
          <a:xfrm>
            <a:off x="1680800" y="3314885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Schottky diode</a:t>
            </a:r>
            <a:endParaRPr lang="en-IN"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DEE2DB-EC3A-4665-94D3-BF5A72DF63C0}"/>
              </a:ext>
            </a:extLst>
          </p:cNvPr>
          <p:cNvSpPr txBox="1"/>
          <p:nvPr/>
        </p:nvSpPr>
        <p:spPr>
          <a:xfrm>
            <a:off x="6829909" y="1714112"/>
            <a:ext cx="20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Helmholtz Coil</a:t>
            </a:r>
            <a:endParaRPr lang="en-IN" sz="24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225DBF3-5589-451B-8805-38F14759CDBA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5413459" y="1599281"/>
            <a:ext cx="1416450" cy="345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57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3CF407-7FCD-4ADE-BFC7-912578B8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89"/>
            <a:ext cx="9144000" cy="878742"/>
          </a:xfrm>
        </p:spPr>
        <p:txBody>
          <a:bodyPr/>
          <a:lstStyle/>
          <a:p>
            <a:r>
              <a:rPr lang="en-US" dirty="0"/>
              <a:t>Energy-Efficient Neuromorphic Computing</a:t>
            </a:r>
            <a:endParaRPr lang="en-IN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A519175-08F5-41EC-A8D9-3A85DF60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C86845-0984-4138-89F1-DB2731C0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72F9816-9874-4813-95B9-E34B8B36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0AAAA-0755-4B87-AB19-74FC4FE7D7ED}"/>
              </a:ext>
            </a:extLst>
          </p:cNvPr>
          <p:cNvSpPr txBox="1"/>
          <p:nvPr/>
        </p:nvSpPr>
        <p:spPr>
          <a:xfrm>
            <a:off x="98545" y="3740019"/>
            <a:ext cx="471285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Spintronic devices encapsulates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Weight, Sum and Threshold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1F3B8-3B68-4817-9420-D7CA78427DA0}"/>
              </a:ext>
            </a:extLst>
          </p:cNvPr>
          <p:cNvSpPr txBox="1"/>
          <p:nvPr/>
        </p:nvSpPr>
        <p:spPr>
          <a:xfrm>
            <a:off x="15051" y="2278250"/>
            <a:ext cx="4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Spintronic devices can be more energy-efficient than traditional transistors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D9C814-5B99-4F2D-A5A5-867F4204B624}"/>
              </a:ext>
            </a:extLst>
          </p:cNvPr>
          <p:cNvSpPr txBox="1"/>
          <p:nvPr/>
        </p:nvSpPr>
        <p:spPr>
          <a:xfrm>
            <a:off x="83976" y="865458"/>
            <a:ext cx="4416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Neuromorphic Computing  is usually performed on traditional  transistor based devices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66E53F-A843-47A6-8DD9-35B212C18493}"/>
              </a:ext>
            </a:extLst>
          </p:cNvPr>
          <p:cNvSpPr txBox="1"/>
          <p:nvPr/>
        </p:nvSpPr>
        <p:spPr>
          <a:xfrm>
            <a:off x="726791" y="5735986"/>
            <a:ext cx="335125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Non-Boolean Computing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C9A2B-92E6-468A-ABCE-8523692BA990}"/>
              </a:ext>
            </a:extLst>
          </p:cNvPr>
          <p:cNvGrpSpPr/>
          <p:nvPr/>
        </p:nvGrpSpPr>
        <p:grpSpPr>
          <a:xfrm>
            <a:off x="5544751" y="4647141"/>
            <a:ext cx="3558631" cy="1253061"/>
            <a:chOff x="5225977" y="5334000"/>
            <a:chExt cx="3558631" cy="1253061"/>
          </a:xfrm>
        </p:grpSpPr>
        <p:sp>
          <p:nvSpPr>
            <p:cNvPr id="39" name="Can 139">
              <a:extLst>
                <a:ext uri="{FF2B5EF4-FFF2-40B4-BE49-F238E27FC236}">
                  <a16:creationId xmlns:a16="http://schemas.microsoft.com/office/drawing/2014/main" id="{35459A3C-8EF6-422D-AC44-8A7F51441ED1}"/>
                </a:ext>
              </a:extLst>
            </p:cNvPr>
            <p:cNvSpPr/>
            <p:nvPr/>
          </p:nvSpPr>
          <p:spPr>
            <a:xfrm>
              <a:off x="5225977" y="5691983"/>
              <a:ext cx="623789" cy="7595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ight Arrow 140">
              <a:extLst>
                <a:ext uri="{FF2B5EF4-FFF2-40B4-BE49-F238E27FC236}">
                  <a16:creationId xmlns:a16="http://schemas.microsoft.com/office/drawing/2014/main" id="{5ADE7779-B049-4C85-AFAD-C7FB3A9E64B6}"/>
                </a:ext>
              </a:extLst>
            </p:cNvPr>
            <p:cNvSpPr/>
            <p:nvPr/>
          </p:nvSpPr>
          <p:spPr>
            <a:xfrm>
              <a:off x="6005054" y="5898704"/>
              <a:ext cx="243346" cy="197296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80B3C3-43A6-458F-9B27-2C448DCCFD23}"/>
                </a:ext>
              </a:extLst>
            </p:cNvPr>
            <p:cNvSpPr/>
            <p:nvPr/>
          </p:nvSpPr>
          <p:spPr>
            <a:xfrm>
              <a:off x="6421460" y="5334000"/>
              <a:ext cx="1429030" cy="30627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4991E7B-0A21-4E8E-BC8C-C7057469D477}"/>
                </a:ext>
              </a:extLst>
            </p:cNvPr>
            <p:cNvSpPr/>
            <p:nvPr/>
          </p:nvSpPr>
          <p:spPr>
            <a:xfrm>
              <a:off x="6428287" y="6144306"/>
              <a:ext cx="1419990" cy="44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>
                <a:latin typeface="Calibri" pitchFamily="34" charset="0"/>
              </a:endParaRPr>
            </a:p>
            <a:p>
              <a:pPr algn="ctr">
                <a:defRPr/>
              </a:pPr>
              <a:r>
                <a:rPr lang="en-US" sz="1400" dirty="0">
                  <a:latin typeface="Calibri" pitchFamily="34" charset="0"/>
                </a:rPr>
                <a:t>Magnetostrictive</a:t>
              </a:r>
              <a:endParaRPr lang="en-US" sz="14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5FEA402-4831-4B2B-9DDD-406EE2C434E5}"/>
                </a:ext>
              </a:extLst>
            </p:cNvPr>
            <p:cNvCxnSpPr/>
            <p:nvPr/>
          </p:nvCxnSpPr>
          <p:spPr>
            <a:xfrm flipH="1">
              <a:off x="6594078" y="6275709"/>
              <a:ext cx="994747" cy="115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02BABAC-B08D-44B7-A221-C9F3403059E9}"/>
                </a:ext>
              </a:extLst>
            </p:cNvPr>
            <p:cNvCxnSpPr/>
            <p:nvPr/>
          </p:nvCxnSpPr>
          <p:spPr>
            <a:xfrm flipH="1">
              <a:off x="6571032" y="5482724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F102DA3-DCCB-4734-971C-17B57A20F60B}"/>
                </a:ext>
              </a:extLst>
            </p:cNvPr>
            <p:cNvSpPr/>
            <p:nvPr/>
          </p:nvSpPr>
          <p:spPr>
            <a:xfrm>
              <a:off x="6427302" y="5641541"/>
              <a:ext cx="1419990" cy="1105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EFD3F8D-35F5-46B6-8C31-12FB75F9B853}"/>
                </a:ext>
              </a:extLst>
            </p:cNvPr>
            <p:cNvSpPr/>
            <p:nvPr/>
          </p:nvSpPr>
          <p:spPr>
            <a:xfrm>
              <a:off x="6429571" y="5752068"/>
              <a:ext cx="1420919" cy="2558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2E50101-E6FE-4F09-B5D1-A4F472DE515A}"/>
                </a:ext>
              </a:extLst>
            </p:cNvPr>
            <p:cNvCxnSpPr/>
            <p:nvPr/>
          </p:nvCxnSpPr>
          <p:spPr>
            <a:xfrm>
              <a:off x="6594078" y="5880823"/>
              <a:ext cx="1077642" cy="1645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7AA4FF5-5EDB-4E83-86E8-6150AB9131D2}"/>
                </a:ext>
              </a:extLst>
            </p:cNvPr>
            <p:cNvSpPr/>
            <p:nvPr/>
          </p:nvSpPr>
          <p:spPr>
            <a:xfrm>
              <a:off x="6428287" y="5988883"/>
              <a:ext cx="1421902" cy="165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Insulator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E42517-7163-4F11-9AA2-CDA6771660CE}"/>
                </a:ext>
              </a:extLst>
            </p:cNvPr>
            <p:cNvSpPr/>
            <p:nvPr/>
          </p:nvSpPr>
          <p:spPr>
            <a:xfrm>
              <a:off x="7974217" y="6219410"/>
              <a:ext cx="810391" cy="3306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Write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8751A-549A-44AC-B20A-5920AA3D89F7}"/>
                </a:ext>
              </a:extLst>
            </p:cNvPr>
            <p:cNvSpPr/>
            <p:nvPr/>
          </p:nvSpPr>
          <p:spPr>
            <a:xfrm rot="16200000">
              <a:off x="7951842" y="5540106"/>
              <a:ext cx="67118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Read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3000AC-EF3D-429A-802B-B363C1129F91}"/>
              </a:ext>
            </a:extLst>
          </p:cNvPr>
          <p:cNvGrpSpPr/>
          <p:nvPr/>
        </p:nvGrpSpPr>
        <p:grpSpPr>
          <a:xfrm>
            <a:off x="4607743" y="1157530"/>
            <a:ext cx="4687263" cy="2091066"/>
            <a:chOff x="414875" y="1706969"/>
            <a:chExt cx="3880207" cy="1725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90E8E1E-1C87-4159-A3A4-153577D893A8}"/>
                    </a:ext>
                  </a:extLst>
                </p:cNvPr>
                <p:cNvSpPr/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noFill/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Mathematica1"/>
                          </a:rPr>
                          <m:t>Σ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Oval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798" y="2140605"/>
                  <a:ext cx="609944" cy="60994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762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B3FDEDB-7984-460D-9C5D-81CFD73B88D3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806865" y="1896627"/>
              <a:ext cx="821257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1D2600-D7EB-4359-9DD2-2713C3CD57E5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806865" y="2278926"/>
              <a:ext cx="731933" cy="1666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357CB68-FBCD-4275-8085-6A67179E3936}"/>
                </a:ext>
              </a:extLst>
            </p:cNvPr>
            <p:cNvCxnSpPr>
              <a:endCxn id="54" idx="3"/>
            </p:cNvCxnSpPr>
            <p:nvPr/>
          </p:nvCxnSpPr>
          <p:spPr>
            <a:xfrm flipV="1">
              <a:off x="851527" y="2661224"/>
              <a:ext cx="776595" cy="3333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ACE969F-DD66-4A8C-8CE1-D58B2BA671D2}"/>
                </a:ext>
              </a:extLst>
            </p:cNvPr>
            <p:cNvCxnSpPr/>
            <p:nvPr/>
          </p:nvCxnSpPr>
          <p:spPr>
            <a:xfrm>
              <a:off x="2148741" y="2445577"/>
              <a:ext cx="30497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090AF9-201A-4322-B571-D3FCFC26AC8E}"/>
                </a:ext>
              </a:extLst>
            </p:cNvPr>
            <p:cNvSpPr/>
            <p:nvPr/>
          </p:nvSpPr>
          <p:spPr>
            <a:xfrm>
              <a:off x="2450774" y="2214901"/>
              <a:ext cx="487955" cy="4312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4A02B8B-9AE0-42F4-A5E3-75EF76D0EF37}"/>
                </a:ext>
              </a:extLst>
            </p:cNvPr>
            <p:cNvCxnSpPr/>
            <p:nvPr/>
          </p:nvCxnSpPr>
          <p:spPr>
            <a:xfrm>
              <a:off x="2938729" y="2445577"/>
              <a:ext cx="30791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601ED221-0454-439C-9360-BD06952366E8}"/>
                </a:ext>
              </a:extLst>
            </p:cNvPr>
            <p:cNvSpPr/>
            <p:nvPr/>
          </p:nvSpPr>
          <p:spPr>
            <a:xfrm>
              <a:off x="2483476" y="2311030"/>
              <a:ext cx="422552" cy="239037"/>
            </a:xfrm>
            <a:custGeom>
              <a:avLst/>
              <a:gdLst>
                <a:gd name="connsiteX0" fmla="*/ 0 w 826265"/>
                <a:gd name="connsiteY0" fmla="*/ 451517 h 467418"/>
                <a:gd name="connsiteX1" fmla="*/ 308473 w 826265"/>
                <a:gd name="connsiteY1" fmla="*/ 451517 h 467418"/>
                <a:gd name="connsiteX2" fmla="*/ 418641 w 826265"/>
                <a:gd name="connsiteY2" fmla="*/ 286264 h 467418"/>
                <a:gd name="connsiteX3" fmla="*/ 528810 w 826265"/>
                <a:gd name="connsiteY3" fmla="*/ 32876 h 467418"/>
                <a:gd name="connsiteX4" fmla="*/ 826265 w 826265"/>
                <a:gd name="connsiteY4" fmla="*/ 10843 h 46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265" h="467418">
                  <a:moveTo>
                    <a:pt x="0" y="451517"/>
                  </a:moveTo>
                  <a:cubicBezTo>
                    <a:pt x="119350" y="465288"/>
                    <a:pt x="238700" y="479059"/>
                    <a:pt x="308473" y="451517"/>
                  </a:cubicBezTo>
                  <a:cubicBezTo>
                    <a:pt x="378246" y="423975"/>
                    <a:pt x="381918" y="356037"/>
                    <a:pt x="418641" y="286264"/>
                  </a:cubicBezTo>
                  <a:cubicBezTo>
                    <a:pt x="455364" y="216491"/>
                    <a:pt x="460873" y="78779"/>
                    <a:pt x="528810" y="32876"/>
                  </a:cubicBezTo>
                  <a:cubicBezTo>
                    <a:pt x="596747" y="-13027"/>
                    <a:pt x="711506" y="-1092"/>
                    <a:pt x="826265" y="10843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F84620-FDFB-40BC-A287-5DC44FCB081B}"/>
                    </a:ext>
                  </a:extLst>
                </p:cNvPr>
                <p:cNvSpPr txBox="1"/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80AB56-DDA3-41D0-9900-502391CF1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" y="1706969"/>
                  <a:ext cx="565282" cy="373928"/>
                </a:xfrm>
                <a:prstGeom prst="rect">
                  <a:avLst/>
                </a:prstGeom>
                <a:blipFill>
                  <a:blip r:embed="rId6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CABF723-FCED-443C-AB46-EBBCF1F47AC7}"/>
                    </a:ext>
                  </a:extLst>
                </p:cNvPr>
                <p:cNvSpPr txBox="1"/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0495224-9C1E-4F93-BC3D-EE45672D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096825"/>
                  <a:ext cx="565282" cy="373928"/>
                </a:xfrm>
                <a:prstGeom prst="rect">
                  <a:avLst/>
                </a:prstGeom>
                <a:blipFill>
                  <a:blip r:embed="rId7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C1BDE5-597C-4460-8A4B-F88D234923E4}"/>
                    </a:ext>
                  </a:extLst>
                </p:cNvPr>
                <p:cNvSpPr txBox="1"/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5017C9C-2F78-4717-95C9-1299B15B1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5" y="2867267"/>
                  <a:ext cx="512371" cy="37392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3E0BB7-F140-4BFD-9988-DE24EDB1A714}"/>
                </a:ext>
              </a:extLst>
            </p:cNvPr>
            <p:cNvSpPr txBox="1"/>
            <p:nvPr/>
          </p:nvSpPr>
          <p:spPr>
            <a:xfrm>
              <a:off x="562887" y="2442003"/>
              <a:ext cx="243978" cy="99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F419B0C-8249-4F41-99A2-80A00B5D2E91}"/>
                    </a:ext>
                  </a:extLst>
                </p:cNvPr>
                <p:cNvSpPr txBox="1"/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FE4F55-956E-485F-901C-5D7C03005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54" y="1738301"/>
                  <a:ext cx="480387" cy="373928"/>
                </a:xfrm>
                <a:prstGeom prst="rect">
                  <a:avLst/>
                </a:prstGeom>
                <a:blipFill>
                  <a:blip r:embed="rId9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DEF389-673D-4F69-958A-6915861DF498}"/>
                    </a:ext>
                  </a:extLst>
                </p:cNvPr>
                <p:cNvSpPr txBox="1"/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EB087F9-845E-4AA2-9569-700B92F7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90" y="2071947"/>
                  <a:ext cx="479082" cy="373928"/>
                </a:xfrm>
                <a:prstGeom prst="rect">
                  <a:avLst/>
                </a:prstGeom>
                <a:blipFill>
                  <a:blip r:embed="rId10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290613-FF33-43BB-8CC0-C64A0EFEA60A}"/>
                    </a:ext>
                  </a:extLst>
                </p:cNvPr>
                <p:cNvSpPr txBox="1"/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en-US" sz="2400" b="0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E32D44D-6C55-4264-AF9A-EC085635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96" y="2416630"/>
                  <a:ext cx="480055" cy="373928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B6D495-899A-43F5-9B9F-B83A1BE072A3}"/>
                    </a:ext>
                  </a:extLst>
                </p:cNvPr>
                <p:cNvSpPr txBox="1"/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77DA8A8-5948-4414-9155-B92AFCF3C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405" y="1934705"/>
                  <a:ext cx="1352677" cy="373928"/>
                </a:xfrm>
                <a:prstGeom prst="rect">
                  <a:avLst/>
                </a:prstGeom>
                <a:blipFill>
                  <a:blip r:embed="rId12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DF0B69E-3C3F-48E2-9213-225694D0F954}"/>
                    </a:ext>
                  </a:extLst>
                </p:cNvPr>
                <p:cNvSpPr txBox="1"/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423D3B-1523-4291-8338-D717A7723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775" y="2620780"/>
                  <a:ext cx="342595" cy="380965"/>
                </a:xfrm>
                <a:prstGeom prst="rect">
                  <a:avLst/>
                </a:prstGeom>
                <a:blipFill>
                  <a:blip r:embed="rId13"/>
                  <a:stretch>
                    <a:fillRect l="-5882" r="-2941" b="-18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0116024-EBBB-43B2-A06F-FD556880A0B6}"/>
              </a:ext>
            </a:extLst>
          </p:cNvPr>
          <p:cNvSpPr/>
          <p:nvPr/>
        </p:nvSpPr>
        <p:spPr>
          <a:xfrm>
            <a:off x="5302995" y="4517753"/>
            <a:ext cx="11556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/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E2FDCE-EF91-4D05-A9E9-AFF0EF1F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22" y="1007300"/>
                <a:ext cx="1620765" cy="85888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E15D962-8EBE-490C-AA7D-FF7A9AADC757}"/>
              </a:ext>
            </a:extLst>
          </p:cNvPr>
          <p:cNvGrpSpPr/>
          <p:nvPr/>
        </p:nvGrpSpPr>
        <p:grpSpPr>
          <a:xfrm>
            <a:off x="4819962" y="2504947"/>
            <a:ext cx="4162177" cy="2028397"/>
            <a:chOff x="4773304" y="2615182"/>
            <a:chExt cx="4162177" cy="202839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A6E270F-C67F-4D9E-A89E-CD9BFE1C63B5}"/>
                </a:ext>
              </a:extLst>
            </p:cNvPr>
            <p:cNvGrpSpPr/>
            <p:nvPr/>
          </p:nvGrpSpPr>
          <p:grpSpPr>
            <a:xfrm>
              <a:off x="4794468" y="2899822"/>
              <a:ext cx="4141013" cy="1527778"/>
              <a:chOff x="3338459" y="2459693"/>
              <a:chExt cx="5653141" cy="2085660"/>
            </a:xfrm>
          </p:grpSpPr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D4DB14A3-C32E-46E0-8AAA-CCC34C518E18}"/>
                  </a:ext>
                </a:extLst>
              </p:cNvPr>
              <p:cNvSpPr/>
              <p:nvPr/>
            </p:nvSpPr>
            <p:spPr>
              <a:xfrm>
                <a:off x="4693034" y="2569575"/>
                <a:ext cx="4298566" cy="1975778"/>
              </a:xfrm>
              <a:prstGeom prst="cube">
                <a:avLst>
                  <a:gd name="adj" fmla="val 59982"/>
                </a:avLst>
              </a:prstGeom>
              <a:solidFill>
                <a:srgbClr val="E46C0A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Piezoelectric</a:t>
                </a:r>
              </a:p>
            </p:txBody>
          </p:sp>
          <p:sp>
            <p:nvSpPr>
              <p:cNvPr id="81" name="Can 89">
                <a:extLst>
                  <a:ext uri="{FF2B5EF4-FFF2-40B4-BE49-F238E27FC236}">
                    <a16:creationId xmlns:a16="http://schemas.microsoft.com/office/drawing/2014/main" id="{40BFF2D6-389B-4298-9EBB-77CE8E9D49EF}"/>
                  </a:ext>
                </a:extLst>
              </p:cNvPr>
              <p:cNvSpPr/>
              <p:nvPr/>
            </p:nvSpPr>
            <p:spPr>
              <a:xfrm>
                <a:off x="61467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Can 90">
                <a:extLst>
                  <a:ext uri="{FF2B5EF4-FFF2-40B4-BE49-F238E27FC236}">
                    <a16:creationId xmlns:a16="http://schemas.microsoft.com/office/drawing/2014/main" id="{871AB7C9-74F2-469B-A7CE-509793EB166F}"/>
                  </a:ext>
                </a:extLst>
              </p:cNvPr>
              <p:cNvSpPr/>
              <p:nvPr/>
            </p:nvSpPr>
            <p:spPr>
              <a:xfrm>
                <a:off x="654277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Can 91">
                <a:extLst>
                  <a:ext uri="{FF2B5EF4-FFF2-40B4-BE49-F238E27FC236}">
                    <a16:creationId xmlns:a16="http://schemas.microsoft.com/office/drawing/2014/main" id="{E4C2E231-83F2-4A17-8EC3-1B002E79BA5E}"/>
                  </a:ext>
                </a:extLst>
              </p:cNvPr>
              <p:cNvSpPr/>
              <p:nvPr/>
            </p:nvSpPr>
            <p:spPr>
              <a:xfrm>
                <a:off x="698498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Can 92">
                <a:extLst>
                  <a:ext uri="{FF2B5EF4-FFF2-40B4-BE49-F238E27FC236}">
                    <a16:creationId xmlns:a16="http://schemas.microsoft.com/office/drawing/2014/main" id="{9F93899F-9B20-40D6-8631-0EE45AF1FB02}"/>
                  </a:ext>
                </a:extLst>
              </p:cNvPr>
              <p:cNvSpPr/>
              <p:nvPr/>
            </p:nvSpPr>
            <p:spPr>
              <a:xfrm>
                <a:off x="56550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an 93">
                <a:extLst>
                  <a:ext uri="{FF2B5EF4-FFF2-40B4-BE49-F238E27FC236}">
                    <a16:creationId xmlns:a16="http://schemas.microsoft.com/office/drawing/2014/main" id="{BE0DC587-DC6B-4014-8062-8A5F8A0685FC}"/>
                  </a:ext>
                </a:extLst>
              </p:cNvPr>
              <p:cNvSpPr/>
              <p:nvPr/>
            </p:nvSpPr>
            <p:spPr>
              <a:xfrm>
                <a:off x="619300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Can 94">
                <a:extLst>
                  <a:ext uri="{FF2B5EF4-FFF2-40B4-BE49-F238E27FC236}">
                    <a16:creationId xmlns:a16="http://schemas.microsoft.com/office/drawing/2014/main" id="{AFC14D32-DD64-472B-933A-C8755B7B167A}"/>
                  </a:ext>
                </a:extLst>
              </p:cNvPr>
              <p:cNvSpPr/>
              <p:nvPr/>
            </p:nvSpPr>
            <p:spPr>
              <a:xfrm>
                <a:off x="6721840" y="2860105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Can 95">
                <a:extLst>
                  <a:ext uri="{FF2B5EF4-FFF2-40B4-BE49-F238E27FC236}">
                    <a16:creationId xmlns:a16="http://schemas.microsoft.com/office/drawing/2014/main" id="{42E5D7B2-F2C9-436D-A5F0-44E8596AF549}"/>
                  </a:ext>
                </a:extLst>
              </p:cNvPr>
              <p:cNvSpPr/>
              <p:nvPr/>
            </p:nvSpPr>
            <p:spPr>
              <a:xfrm>
                <a:off x="495300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Can 96">
                <a:extLst>
                  <a:ext uri="{FF2B5EF4-FFF2-40B4-BE49-F238E27FC236}">
                    <a16:creationId xmlns:a16="http://schemas.microsoft.com/office/drawing/2014/main" id="{27402DC3-11FC-48CC-948A-3CA898C0E01C}"/>
                  </a:ext>
                </a:extLst>
              </p:cNvPr>
              <p:cNvSpPr/>
              <p:nvPr/>
            </p:nvSpPr>
            <p:spPr>
              <a:xfrm>
                <a:off x="5702042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Can 97">
                <a:extLst>
                  <a:ext uri="{FF2B5EF4-FFF2-40B4-BE49-F238E27FC236}">
                    <a16:creationId xmlns:a16="http://schemas.microsoft.com/office/drawing/2014/main" id="{26C39FF4-AE42-4280-B5A6-2A6D1CB8DEF5}"/>
                  </a:ext>
                </a:extLst>
              </p:cNvPr>
              <p:cNvSpPr/>
              <p:nvPr/>
            </p:nvSpPr>
            <p:spPr>
              <a:xfrm>
                <a:off x="6525064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Can 98">
                <a:extLst>
                  <a:ext uri="{FF2B5EF4-FFF2-40B4-BE49-F238E27FC236}">
                    <a16:creationId xmlns:a16="http://schemas.microsoft.com/office/drawing/2014/main" id="{50F96B26-84C9-415A-9CC4-5D2A2FF4C4EC}"/>
                  </a:ext>
                </a:extLst>
              </p:cNvPr>
              <p:cNvSpPr/>
              <p:nvPr/>
            </p:nvSpPr>
            <p:spPr>
              <a:xfrm>
                <a:off x="7304770" y="3271196"/>
                <a:ext cx="533400" cy="437677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Can 99">
                <a:extLst>
                  <a:ext uri="{FF2B5EF4-FFF2-40B4-BE49-F238E27FC236}">
                    <a16:creationId xmlns:a16="http://schemas.microsoft.com/office/drawing/2014/main" id="{2DF3ECD0-F6C1-461A-8671-A493E2346A41}"/>
                  </a:ext>
                </a:extLst>
              </p:cNvPr>
              <p:cNvSpPr/>
              <p:nvPr/>
            </p:nvSpPr>
            <p:spPr>
              <a:xfrm>
                <a:off x="728522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Can 100">
                <a:extLst>
                  <a:ext uri="{FF2B5EF4-FFF2-40B4-BE49-F238E27FC236}">
                    <a16:creationId xmlns:a16="http://schemas.microsoft.com/office/drawing/2014/main" id="{A14B88DE-DC3B-441B-B262-35E16F9FDA89}"/>
                  </a:ext>
                </a:extLst>
              </p:cNvPr>
              <p:cNvSpPr/>
              <p:nvPr/>
            </p:nvSpPr>
            <p:spPr>
              <a:xfrm>
                <a:off x="7823180" y="2840693"/>
                <a:ext cx="410980" cy="35602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Can 101">
                <a:extLst>
                  <a:ext uri="{FF2B5EF4-FFF2-40B4-BE49-F238E27FC236}">
                    <a16:creationId xmlns:a16="http://schemas.microsoft.com/office/drawing/2014/main" id="{1768DA11-D262-4B03-8B6B-EA8486323CE3}"/>
                  </a:ext>
                </a:extLst>
              </p:cNvPr>
              <p:cNvSpPr/>
              <p:nvPr/>
            </p:nvSpPr>
            <p:spPr>
              <a:xfrm>
                <a:off x="73959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Can 102">
                <a:extLst>
                  <a:ext uri="{FF2B5EF4-FFF2-40B4-BE49-F238E27FC236}">
                    <a16:creationId xmlns:a16="http://schemas.microsoft.com/office/drawing/2014/main" id="{584CA815-80B8-4F13-AB95-6F312DE0F4E9}"/>
                  </a:ext>
                </a:extLst>
              </p:cNvPr>
              <p:cNvSpPr/>
              <p:nvPr/>
            </p:nvSpPr>
            <p:spPr>
              <a:xfrm>
                <a:off x="779195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Can 103">
                <a:extLst>
                  <a:ext uri="{FF2B5EF4-FFF2-40B4-BE49-F238E27FC236}">
                    <a16:creationId xmlns:a16="http://schemas.microsoft.com/office/drawing/2014/main" id="{DE6AA5E3-3461-4119-8E4C-C1E54FAC7D8F}"/>
                  </a:ext>
                </a:extLst>
              </p:cNvPr>
              <p:cNvSpPr/>
              <p:nvPr/>
            </p:nvSpPr>
            <p:spPr>
              <a:xfrm>
                <a:off x="8234160" y="2459693"/>
                <a:ext cx="300240" cy="34546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4B57F93C-2B8F-4E25-8DCE-84B2F570FA68}"/>
                  </a:ext>
                </a:extLst>
              </p:cNvPr>
              <p:cNvCxnSpPr/>
              <p:nvPr/>
            </p:nvCxnSpPr>
            <p:spPr>
              <a:xfrm>
                <a:off x="3871777" y="38862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B4716D6A-45D5-4C81-BB39-1FA8BA5E717D}"/>
                  </a:ext>
                </a:extLst>
              </p:cNvPr>
              <p:cNvCxnSpPr/>
              <p:nvPr/>
            </p:nvCxnSpPr>
            <p:spPr>
              <a:xfrm>
                <a:off x="3886200" y="4158620"/>
                <a:ext cx="8212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327BC36-F379-43D5-91B0-1705F0E2B5C3}"/>
                  </a:ext>
                </a:extLst>
              </p:cNvPr>
              <p:cNvCxnSpPr/>
              <p:nvPr/>
            </p:nvCxnSpPr>
            <p:spPr>
              <a:xfrm>
                <a:off x="3886200" y="4419600"/>
                <a:ext cx="82125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6CFBFD6-5F79-4293-BEEF-5DD503F2451D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400" b="0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2408F0B-812B-4BAA-B71B-C2F4BEEF7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459" y="3271195"/>
                    <a:ext cx="574023" cy="6186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348"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319CEEF-1B07-497F-81FE-C5FA05DFE9F9}"/>
                    </a:ext>
                  </a:extLst>
                </p:cNvPr>
                <p:cNvSpPr txBox="1"/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198E99-4DC6-46E2-BB10-A4E38D90D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304" y="3833439"/>
                  <a:ext cx="420481" cy="453137"/>
                </a:xfrm>
                <a:prstGeom prst="rect">
                  <a:avLst/>
                </a:prstGeom>
                <a:blipFill>
                  <a:blip r:embed="rId16"/>
                  <a:stretch>
                    <a:fillRect r="-8696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48E9E8A-7460-4EAC-ACD0-58A5D93127E7}"/>
                    </a:ext>
                  </a:extLst>
                </p:cNvPr>
                <p:cNvSpPr txBox="1"/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5DC90F3-E1FB-41C2-A925-CC7C891B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793" y="4190442"/>
                  <a:ext cx="420481" cy="453137"/>
                </a:xfrm>
                <a:prstGeom prst="rect">
                  <a:avLst/>
                </a:prstGeom>
                <a:blipFill>
                  <a:blip r:embed="rId17"/>
                  <a:stretch>
                    <a:fillRect r="-8696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4221EA6-D2C6-499F-A7BE-161818D07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1457" y="3055732"/>
              <a:ext cx="0" cy="49092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911332-E5BF-49F9-BFB6-730B1CD3E61C}"/>
                    </a:ext>
                  </a:extLst>
                </p:cNvPr>
                <p:cNvSpPr txBox="1"/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8E89E1C-5C53-4ACA-B8B6-0F140610E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265" y="2615182"/>
                  <a:ext cx="42048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4040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D778-7E72-4D12-AA75-43C9522B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Ferromagnetic Resonance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7D322-3960-4E3B-9F61-38D4E6DE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99E8E-5680-4ACE-A10E-8537C6B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31F4D-702E-48B3-865E-3054C9BA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40</a:t>
            </a:fld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5C0847-6BA7-46B3-B1CB-F96C3652BC6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t="22957" r="3944" b="11892"/>
          <a:stretch/>
        </p:blipFill>
        <p:spPr bwMode="auto">
          <a:xfrm>
            <a:off x="2470639" y="888023"/>
            <a:ext cx="4043143" cy="13710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wall, tube&#10;&#10;Description automatically generated">
            <a:extLst>
              <a:ext uri="{FF2B5EF4-FFF2-40B4-BE49-F238E27FC236}">
                <a16:creationId xmlns:a16="http://schemas.microsoft.com/office/drawing/2014/main" id="{88085A07-6475-469A-A802-87E03BBF6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2" t="20001" r="33143" b="11980"/>
          <a:stretch/>
        </p:blipFill>
        <p:spPr>
          <a:xfrm rot="16200000">
            <a:off x="4139910" y="1819833"/>
            <a:ext cx="1776270" cy="297147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A131324-BF5B-4993-8370-06D9CE91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95" y="4619026"/>
            <a:ext cx="4949905" cy="143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336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D778-7E72-4D12-AA75-43C9522B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Schottky Diode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7D322-3960-4E3B-9F61-38D4E6DE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99E8E-5680-4ACE-A10E-8537C6B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31F4D-702E-48B3-865E-3054C9BA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512A6-9914-448C-BF93-14F0AD36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2" y="770500"/>
            <a:ext cx="4453136" cy="230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B487E-B7CC-4CA3-88B9-28DF33E9CB31}"/>
                  </a:ext>
                </a:extLst>
              </p:cNvPr>
              <p:cNvSpPr txBox="1"/>
              <p:nvPr/>
            </p:nvSpPr>
            <p:spPr>
              <a:xfrm>
                <a:off x="220606" y="2888864"/>
                <a:ext cx="1419160" cy="8309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B487E-B7CC-4CA3-88B9-28DF33E9C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6" y="2888864"/>
                <a:ext cx="1419160" cy="830997"/>
              </a:xfrm>
              <a:prstGeom prst="rect">
                <a:avLst/>
              </a:prstGeom>
              <a:blipFill>
                <a:blip r:embed="rId3"/>
                <a:stretch>
                  <a:fillRect l="-858" r="-12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65BF7FD-98D4-4DC4-9BFB-429740740D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5"/>
          <a:stretch/>
        </p:blipFill>
        <p:spPr>
          <a:xfrm>
            <a:off x="340313" y="3978377"/>
            <a:ext cx="4330044" cy="19100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C88361-FC2D-4CCE-9DA1-23380F23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57" y="969533"/>
            <a:ext cx="4463209" cy="27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CB6F9B-7EC4-4EB3-BB34-7BA7E2E9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61" y="3719861"/>
            <a:ext cx="4270005" cy="264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1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4058-CAE7-43B3-B10B-54FD9499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7C359-C771-4514-97D9-91D4C4ED8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D8A31-0F9C-4567-9D7C-40B68C57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6D4EA-0DC8-4CEB-9776-B8C81150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42</a:t>
            </a:fld>
            <a:endParaRPr lang="en-I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96C6715-13E5-4E2A-B098-EFA103754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92" y="3429000"/>
            <a:ext cx="4949905" cy="143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886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43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B91C8A-BB2C-4EA0-A508-AC0D885E0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/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blipFill>
                <a:blip r:embed="rId10"/>
                <a:stretch>
                  <a:fillRect r="-723" b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E9D5B8-F5F9-45BA-938E-1B0A13C8B4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8089" y="3453594"/>
            <a:ext cx="1686160" cy="1238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6912F-0BD5-4350-9DBC-47776861498C}"/>
              </a:ext>
            </a:extLst>
          </p:cNvPr>
          <p:cNvSpPr txBox="1"/>
          <p:nvPr/>
        </p:nvSpPr>
        <p:spPr>
          <a:xfrm>
            <a:off x="0" y="2739973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In-plane FMR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F8D87F-588C-419D-BAE0-CA270F6BC584}"/>
                  </a:ext>
                </a:extLst>
              </p:cNvPr>
              <p:cNvSpPr txBox="1"/>
              <p:nvPr/>
            </p:nvSpPr>
            <p:spPr>
              <a:xfrm>
                <a:off x="3733951" y="3304817"/>
                <a:ext cx="3352649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F8D87F-588C-419D-BAE0-CA270F6BC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51" y="3304817"/>
                <a:ext cx="3352649" cy="490840"/>
              </a:xfrm>
              <a:prstGeom prst="rect">
                <a:avLst/>
              </a:prstGeom>
              <a:blipFill>
                <a:blip r:embed="rId12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7861690-930A-40F6-A48C-A49598E2A2DF}"/>
                  </a:ext>
                </a:extLst>
              </p:cNvPr>
              <p:cNvSpPr txBox="1"/>
              <p:nvPr/>
            </p:nvSpPr>
            <p:spPr>
              <a:xfrm>
                <a:off x="-45987" y="3229073"/>
                <a:ext cx="3091675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7861690-930A-40F6-A48C-A49598E2A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87" y="3229073"/>
                <a:ext cx="3091675" cy="5395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94EFE3-B56F-4923-B044-2FFD6B04D47B}"/>
                  </a:ext>
                </a:extLst>
              </p:cNvPr>
              <p:cNvSpPr txBox="1"/>
              <p:nvPr/>
            </p:nvSpPr>
            <p:spPr>
              <a:xfrm>
                <a:off x="0" y="4366702"/>
                <a:ext cx="2563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IN" sz="2400" i="1" baseline="-25000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sz="24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94EFE3-B56F-4923-B044-2FFD6B04D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66702"/>
                <a:ext cx="2563819" cy="461665"/>
              </a:xfrm>
              <a:prstGeom prst="rect">
                <a:avLst/>
              </a:prstGeom>
              <a:blipFill>
                <a:blip r:embed="rId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8D4B2DF0-DE7C-495C-8973-25B47F0C9F72}"/>
              </a:ext>
            </a:extLst>
          </p:cNvPr>
          <p:cNvSpPr txBox="1"/>
          <p:nvPr/>
        </p:nvSpPr>
        <p:spPr>
          <a:xfrm>
            <a:off x="0" y="3945749"/>
            <a:ext cx="2565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Perpendicular FMR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E1E5BB-E87E-46D2-9692-1FDB021C9126}"/>
                  </a:ext>
                </a:extLst>
              </p:cNvPr>
              <p:cNvSpPr txBox="1"/>
              <p:nvPr/>
            </p:nvSpPr>
            <p:spPr>
              <a:xfrm>
                <a:off x="3733951" y="4342747"/>
                <a:ext cx="3342774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E1E5BB-E87E-46D2-9692-1FDB021C9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51" y="4342747"/>
                <a:ext cx="3342774" cy="490840"/>
              </a:xfrm>
              <a:prstGeom prst="rect">
                <a:avLst/>
              </a:prstGeom>
              <a:blipFill>
                <a:blip r:embed="rId1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A1448297-A096-4519-8510-F63E21884C8F}"/>
              </a:ext>
            </a:extLst>
          </p:cNvPr>
          <p:cNvSpPr txBox="1"/>
          <p:nvPr/>
        </p:nvSpPr>
        <p:spPr>
          <a:xfrm>
            <a:off x="-17308" y="5018487"/>
            <a:ext cx="366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For linearized small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15CAF24-5FAE-4D9A-B93A-361DC11F5A83}"/>
                  </a:ext>
                </a:extLst>
              </p:cNvPr>
              <p:cNvSpPr txBox="1"/>
              <p:nvPr/>
            </p:nvSpPr>
            <p:spPr>
              <a:xfrm>
                <a:off x="466517" y="5480152"/>
                <a:ext cx="5158342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15CAF24-5FAE-4D9A-B93A-361DC11F5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7" y="5480152"/>
                <a:ext cx="5158342" cy="8334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F70F58-FB06-45B6-AC6A-3DAA97225ECC}"/>
                  </a:ext>
                </a:extLst>
              </p:cNvPr>
              <p:cNvSpPr txBox="1"/>
              <p:nvPr/>
            </p:nvSpPr>
            <p:spPr>
              <a:xfrm>
                <a:off x="5623473" y="5652612"/>
                <a:ext cx="3228069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F70F58-FB06-45B6-AC6A-3DAA9722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73" y="5652612"/>
                <a:ext cx="3228069" cy="5395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E5959370-8A02-4F68-9F55-DC4CB62DE93E}"/>
              </a:ext>
            </a:extLst>
          </p:cNvPr>
          <p:cNvSpPr txBox="1"/>
          <p:nvPr/>
        </p:nvSpPr>
        <p:spPr>
          <a:xfrm>
            <a:off x="6367777" y="6228877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In-plane FMR</a:t>
            </a:r>
          </a:p>
        </p:txBody>
      </p:sp>
    </p:spTree>
    <p:extLst>
      <p:ext uri="{BB962C8B-B14F-4D97-AF65-F5344CB8AC3E}">
        <p14:creationId xmlns:p14="http://schemas.microsoft.com/office/powerpoint/2010/main" val="1930853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15BD99-6B2B-4FEC-997D-EA2E8CBF3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t="4022" r="5299" b="5394"/>
          <a:stretch/>
        </p:blipFill>
        <p:spPr>
          <a:xfrm>
            <a:off x="5272914" y="4057075"/>
            <a:ext cx="3509373" cy="2713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44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/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IN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IN" sz="2300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E197BE-707E-4218-B48B-603A4D532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96" y="2062293"/>
                <a:ext cx="6743700" cy="499560"/>
              </a:xfrm>
              <a:prstGeom prst="rect">
                <a:avLst/>
              </a:prstGeom>
              <a:blipFill>
                <a:blip r:embed="rId5"/>
                <a:stretch>
                  <a:fillRect r="-723" b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D1338-95E8-4302-BFA2-B77AE3A9636F}"/>
                  </a:ext>
                </a:extLst>
              </p:cNvPr>
              <p:cNvSpPr txBox="1"/>
              <p:nvPr/>
            </p:nvSpPr>
            <p:spPr>
              <a:xfrm>
                <a:off x="-559335" y="2896476"/>
                <a:ext cx="5158342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D1338-95E8-4302-BFA2-B77AE3A9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9335" y="2896476"/>
                <a:ext cx="5158342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241A50E-7B34-4499-B5CC-1CB9CBF25BE8}"/>
              </a:ext>
            </a:extLst>
          </p:cNvPr>
          <p:cNvSpPr txBox="1"/>
          <p:nvPr/>
        </p:nvSpPr>
        <p:spPr>
          <a:xfrm>
            <a:off x="4059731" y="3236694"/>
            <a:ext cx="370334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Negative damping to keep the magnetization rotating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B85C-8660-4767-90A2-86029757C57C}"/>
              </a:ext>
            </a:extLst>
          </p:cNvPr>
          <p:cNvGrpSpPr/>
          <p:nvPr/>
        </p:nvGrpSpPr>
        <p:grpSpPr>
          <a:xfrm>
            <a:off x="107853" y="4067330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7"/>
                  <a:stretch>
                    <a:fillRect l="-2695" r="-270" b="-3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CE5D3-3968-497A-9044-8C0DA2B4EE1E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/>
              <p:nvPr/>
            </p:nvSpPr>
            <p:spPr>
              <a:xfrm>
                <a:off x="-146738" y="4971875"/>
                <a:ext cx="5607375" cy="934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𝐼𝑚𝑎𝑔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738" y="4971875"/>
                <a:ext cx="5607375" cy="934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620A524-BD7D-46B7-9643-B923A5ED8440}"/>
              </a:ext>
            </a:extLst>
          </p:cNvPr>
          <p:cNvSpPr txBox="1"/>
          <p:nvPr/>
        </p:nvSpPr>
        <p:spPr>
          <a:xfrm>
            <a:off x="3704454" y="6118473"/>
            <a:ext cx="154039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Lorentzian</a:t>
            </a:r>
          </a:p>
        </p:txBody>
      </p:sp>
    </p:spTree>
    <p:extLst>
      <p:ext uri="{BB962C8B-B14F-4D97-AF65-F5344CB8AC3E}">
        <p14:creationId xmlns:p14="http://schemas.microsoft.com/office/powerpoint/2010/main" val="3107450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95DD-9D6B-425B-A360-FCD86B8E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9FA1-B2ED-4178-A445-705749B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2D6F-3933-4807-BD17-073FCFA2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2314F-527B-4F2B-808C-EB9F812A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45</a:t>
            </a:fld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5FE569-F2D3-425A-B0ED-E443E0E62F5E}"/>
              </a:ext>
            </a:extLst>
          </p:cNvPr>
          <p:cNvGrpSpPr/>
          <p:nvPr/>
        </p:nvGrpSpPr>
        <p:grpSpPr>
          <a:xfrm>
            <a:off x="-151134" y="724702"/>
            <a:ext cx="6109221" cy="1321394"/>
            <a:chOff x="38702" y="945728"/>
            <a:chExt cx="6109221" cy="1321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/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num>
                          <m:den>
                            <m:r>
                              <a:rPr lang="en-IN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1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num>
                          <m:den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IN" sz="2400" b="1" i="0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oMath>
                    </m:oMathPara>
                  </a14:m>
                  <a:endParaRPr lang="en-IN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D995C59-CE2C-4C5D-9C7E-F3FEFC7ED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" y="1108528"/>
                  <a:ext cx="6109221" cy="8063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0CFB07-B42F-46F9-A388-D0024C66531D}"/>
                </a:ext>
              </a:extLst>
            </p:cNvPr>
            <p:cNvSpPr txBox="1"/>
            <p:nvPr/>
          </p:nvSpPr>
          <p:spPr>
            <a:xfrm>
              <a:off x="1734141" y="945728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precession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95D89A-C304-496B-A74B-078D55690254}"/>
                </a:ext>
              </a:extLst>
            </p:cNvPr>
            <p:cNvSpPr txBox="1"/>
            <p:nvPr/>
          </p:nvSpPr>
          <p:spPr>
            <a:xfrm>
              <a:off x="4494972" y="1867012"/>
              <a:ext cx="13183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damping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856D281E-00FE-447F-A983-9F1C848C02F6}"/>
                </a:ext>
              </a:extLst>
            </p:cNvPr>
            <p:cNvSpPr/>
            <p:nvPr/>
          </p:nvSpPr>
          <p:spPr>
            <a:xfrm rot="5400000">
              <a:off x="2318630" y="748997"/>
              <a:ext cx="192293" cy="12070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FDAFB4D-B033-4E4D-9B33-8FB46E6C94EE}"/>
                </a:ext>
              </a:extLst>
            </p:cNvPr>
            <p:cNvSpPr/>
            <p:nvPr/>
          </p:nvSpPr>
          <p:spPr>
            <a:xfrm rot="16200000">
              <a:off x="5023461" y="950767"/>
              <a:ext cx="215024" cy="176281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5178C5C1-0891-4EEB-8210-8C785824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72" y="876024"/>
            <a:ext cx="2781005" cy="251680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8B85C-8660-4767-90A2-86029757C57C}"/>
              </a:ext>
            </a:extLst>
          </p:cNvPr>
          <p:cNvGrpSpPr/>
          <p:nvPr/>
        </p:nvGrpSpPr>
        <p:grpSpPr>
          <a:xfrm>
            <a:off x="27623" y="2040211"/>
            <a:ext cx="4833284" cy="461665"/>
            <a:chOff x="4950207" y="5856884"/>
            <a:chExt cx="483328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/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ⅈ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783BD39-ACFB-49D6-8391-B1698ECE9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668" y="5906486"/>
                  <a:ext cx="2258823" cy="381258"/>
                </a:xfrm>
                <a:prstGeom prst="rect">
                  <a:avLst/>
                </a:prstGeom>
                <a:blipFill>
                  <a:blip r:embed="rId4"/>
                  <a:stretch>
                    <a:fillRect l="-2973" t="-1613" r="-541" b="-3387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CE5D3-3968-497A-9044-8C0DA2B4EE1E}"/>
                </a:ext>
              </a:extLst>
            </p:cNvPr>
            <p:cNvSpPr txBox="1"/>
            <p:nvPr/>
          </p:nvSpPr>
          <p:spPr>
            <a:xfrm>
              <a:off x="4950207" y="5856884"/>
              <a:ext cx="2590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Transverse AC field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/>
              <p:nvPr/>
            </p:nvSpPr>
            <p:spPr>
              <a:xfrm>
                <a:off x="58954" y="2545593"/>
                <a:ext cx="5607375" cy="934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𝐿𝑜𝑟𝑒𝑛𝑡𝑧𝑖𝑎𝑛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22A33-13C1-4FF3-932D-A29964E1F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" y="2545593"/>
                <a:ext cx="5607375" cy="934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9CA7094-9EA2-4C4B-9739-161542859301}"/>
              </a:ext>
            </a:extLst>
          </p:cNvPr>
          <p:cNvSpPr txBox="1"/>
          <p:nvPr/>
        </p:nvSpPr>
        <p:spPr>
          <a:xfrm>
            <a:off x="5245764" y="3469746"/>
            <a:ext cx="350937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Derivative FMR spectra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09D066-D7FE-411A-BADE-FEB17D7586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5333" r="6640" b="4455"/>
          <a:stretch/>
        </p:blipFill>
        <p:spPr>
          <a:xfrm>
            <a:off x="4722272" y="3977760"/>
            <a:ext cx="4316220" cy="2633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FFA808-292D-4C1A-8D1F-C6DFF942D50D}"/>
                  </a:ext>
                </a:extLst>
              </p:cNvPr>
              <p:cNvSpPr txBox="1"/>
              <p:nvPr/>
            </p:nvSpPr>
            <p:spPr>
              <a:xfrm>
                <a:off x="2722333" y="4458292"/>
                <a:ext cx="1533888" cy="6903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FFA808-292D-4C1A-8D1F-C6DFF942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333" y="4458292"/>
                <a:ext cx="1533888" cy="6903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61B9F0-C3F7-4EE4-8C0F-1328B8561F52}"/>
                  </a:ext>
                </a:extLst>
              </p:cNvPr>
              <p:cNvSpPr txBox="1"/>
              <p:nvPr/>
            </p:nvSpPr>
            <p:spPr>
              <a:xfrm>
                <a:off x="313581" y="4008445"/>
                <a:ext cx="22801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FMR linewidth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61B9F0-C3F7-4EE4-8C0F-1328B8561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81" y="4008445"/>
                <a:ext cx="2280175" cy="830997"/>
              </a:xfrm>
              <a:prstGeom prst="rect">
                <a:avLst/>
              </a:prstGeom>
              <a:blipFill>
                <a:blip r:embed="rId8"/>
                <a:stretch>
                  <a:fillRect t="-5882" r="-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D5776D2-1F75-40EB-925C-A55280CF309A}"/>
              </a:ext>
            </a:extLst>
          </p:cNvPr>
          <p:cNvSpPr txBox="1"/>
          <p:nvPr/>
        </p:nvSpPr>
        <p:spPr>
          <a:xfrm>
            <a:off x="105508" y="5162248"/>
            <a:ext cx="2630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Half width at half maximum (HWHM)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D18FE4-56D0-4BD4-8EC8-994F5FEB2E30}"/>
              </a:ext>
            </a:extLst>
          </p:cNvPr>
          <p:cNvSpPr txBox="1"/>
          <p:nvPr/>
        </p:nvSpPr>
        <p:spPr>
          <a:xfrm rot="16200000">
            <a:off x="3382130" y="5133839"/>
            <a:ext cx="228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FMR Signal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5D8880-ECC4-4A33-BD94-60B8335386B2}"/>
              </a:ext>
            </a:extLst>
          </p:cNvPr>
          <p:cNvSpPr txBox="1"/>
          <p:nvPr/>
        </p:nvSpPr>
        <p:spPr>
          <a:xfrm>
            <a:off x="6115050" y="6514277"/>
            <a:ext cx="228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/>
              <a:t>Hdc</a:t>
            </a:r>
            <a:endParaRPr lang="en-IN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AAE14-7C1C-4F97-A977-E78F152C9C54}"/>
              </a:ext>
            </a:extLst>
          </p:cNvPr>
          <p:cNvCxnSpPr>
            <a:cxnSpLocks/>
          </p:cNvCxnSpPr>
          <p:nvPr/>
        </p:nvCxnSpPr>
        <p:spPr>
          <a:xfrm flipV="1">
            <a:off x="6954716" y="4008445"/>
            <a:ext cx="0" cy="23835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1517C2-5FC8-47C1-8221-90416F01ADF4}"/>
              </a:ext>
            </a:extLst>
          </p:cNvPr>
          <p:cNvCxnSpPr>
            <a:cxnSpLocks/>
          </p:cNvCxnSpPr>
          <p:nvPr/>
        </p:nvCxnSpPr>
        <p:spPr>
          <a:xfrm flipV="1">
            <a:off x="7086600" y="4008445"/>
            <a:ext cx="0" cy="23835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224F89-D7B7-4D30-A017-DB63421C4234}"/>
              </a:ext>
            </a:extLst>
          </p:cNvPr>
          <p:cNvCxnSpPr>
            <a:cxnSpLocks/>
          </p:cNvCxnSpPr>
          <p:nvPr/>
        </p:nvCxnSpPr>
        <p:spPr>
          <a:xfrm>
            <a:off x="6522716" y="4449914"/>
            <a:ext cx="432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DD7BBA-BF8F-4665-8476-C79865825472}"/>
              </a:ext>
            </a:extLst>
          </p:cNvPr>
          <p:cNvCxnSpPr>
            <a:cxnSpLocks/>
          </p:cNvCxnSpPr>
          <p:nvPr/>
        </p:nvCxnSpPr>
        <p:spPr>
          <a:xfrm flipH="1">
            <a:off x="7086600" y="4459712"/>
            <a:ext cx="432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428D3-6B3D-4967-AB6E-988397CBA933}"/>
                  </a:ext>
                </a:extLst>
              </p:cNvPr>
              <p:cNvSpPr txBox="1"/>
              <p:nvPr/>
            </p:nvSpPr>
            <p:spPr>
              <a:xfrm>
                <a:off x="7617257" y="4304404"/>
                <a:ext cx="570063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IN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D428D3-6B3D-4967-AB6E-988397CB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257" y="4304404"/>
                <a:ext cx="570063" cy="307777"/>
              </a:xfrm>
              <a:prstGeom prst="rect">
                <a:avLst/>
              </a:prstGeom>
              <a:blipFill>
                <a:blip r:embed="rId9"/>
                <a:stretch>
                  <a:fillRect l="-12903" r="-12903" b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930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indoor&#10;&#10;Description automatically generated">
            <a:extLst>
              <a:ext uri="{FF2B5EF4-FFF2-40B4-BE49-F238E27FC236}">
                <a16:creationId xmlns:a16="http://schemas.microsoft.com/office/drawing/2014/main" id="{48621BA8-49E2-4F2D-B4C7-341A8E46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67"/>
          <a:stretch/>
        </p:blipFill>
        <p:spPr>
          <a:xfrm>
            <a:off x="274056" y="4153615"/>
            <a:ext cx="2259525" cy="2359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46</a:t>
            </a:fld>
            <a:endParaRPr lang="en-IN" dirty="0"/>
          </a:p>
        </p:txBody>
      </p:sp>
      <p:pic>
        <p:nvPicPr>
          <p:cNvPr id="7" name="Picture 6" descr="A computer sits on a table&#10;&#10;Description automatically generated with low confidence">
            <a:extLst>
              <a:ext uri="{FF2B5EF4-FFF2-40B4-BE49-F238E27FC236}">
                <a16:creationId xmlns:a16="http://schemas.microsoft.com/office/drawing/2014/main" id="{F943B2A0-2B5B-4D1E-A016-3CFF978A2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0" y="771524"/>
            <a:ext cx="4950113" cy="32729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D74E8-E86D-4AA0-8F3C-E8CFD43F5D0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268912" y="1187023"/>
            <a:ext cx="1239716" cy="413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2C1A85-AC0C-4463-ACDE-80242FCF5CE8}"/>
              </a:ext>
            </a:extLst>
          </p:cNvPr>
          <p:cNvSpPr txBox="1"/>
          <p:nvPr/>
        </p:nvSpPr>
        <p:spPr>
          <a:xfrm>
            <a:off x="7508628" y="771524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Spectrum Analyzer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6BB6A-EA6E-43AA-BECC-5D19A4A35AA0}"/>
              </a:ext>
            </a:extLst>
          </p:cNvPr>
          <p:cNvSpPr txBox="1"/>
          <p:nvPr/>
        </p:nvSpPr>
        <p:spPr>
          <a:xfrm>
            <a:off x="7508627" y="1991333"/>
            <a:ext cx="150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Signal Generator</a:t>
            </a:r>
            <a:endParaRPr lang="en-IN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5E287B-30F2-4170-94C4-21D5ABF3075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58373" y="2406832"/>
            <a:ext cx="75025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C43F4C-6E48-40F4-AA2E-7EC30EECF09F}"/>
              </a:ext>
            </a:extLst>
          </p:cNvPr>
          <p:cNvSpPr txBox="1"/>
          <p:nvPr/>
        </p:nvSpPr>
        <p:spPr>
          <a:xfrm>
            <a:off x="7508627" y="3017653"/>
            <a:ext cx="169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Gaussmeter</a:t>
            </a:r>
            <a:endParaRPr lang="en-IN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C5D4F6-D938-421D-A67D-132CC732682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444759" y="3248486"/>
            <a:ext cx="1063868" cy="21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83E139-C954-4C64-A8F5-7721DCEE4D47}"/>
              </a:ext>
            </a:extLst>
          </p:cNvPr>
          <p:cNvSpPr txBox="1"/>
          <p:nvPr/>
        </p:nvSpPr>
        <p:spPr>
          <a:xfrm>
            <a:off x="0" y="136197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Electromagnet</a:t>
            </a:r>
            <a:endParaRPr lang="en-IN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27A7B-FF32-4F11-932F-2C0B87D0C9A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057400" y="1592807"/>
            <a:ext cx="1872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1E918-B0C8-480F-A688-842736E09F3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057400" y="1355451"/>
            <a:ext cx="971550" cy="237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9F5942-6095-4ACA-884D-C22FE78918BD}"/>
              </a:ext>
            </a:extLst>
          </p:cNvPr>
          <p:cNvSpPr txBox="1"/>
          <p:nvPr/>
        </p:nvSpPr>
        <p:spPr>
          <a:xfrm>
            <a:off x="356067" y="2987168"/>
            <a:ext cx="158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 Laptop</a:t>
            </a:r>
            <a:endParaRPr lang="en-IN" sz="2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7D606F-EAEB-4CFE-A743-39C2C41A5EA2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938723" y="2528423"/>
            <a:ext cx="2145320" cy="689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4F3BFC-0E81-42CB-B52D-7BB9CE16C3CF}"/>
              </a:ext>
            </a:extLst>
          </p:cNvPr>
          <p:cNvSpPr txBox="1"/>
          <p:nvPr/>
        </p:nvSpPr>
        <p:spPr>
          <a:xfrm>
            <a:off x="3496686" y="4322751"/>
            <a:ext cx="172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probe</a:t>
            </a:r>
            <a:endParaRPr lang="en-IN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AB2DB8-4514-4CB7-B42C-686424E20DA1}"/>
              </a:ext>
            </a:extLst>
          </p:cNvPr>
          <p:cNvSpPr txBox="1"/>
          <p:nvPr/>
        </p:nvSpPr>
        <p:spPr>
          <a:xfrm>
            <a:off x="3080900" y="4766215"/>
            <a:ext cx="282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Co-planar waveguide</a:t>
            </a:r>
            <a:endParaRPr lang="en-IN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AAD0C9-3DF5-4B98-AFB9-A7BC5E703FC8}"/>
              </a:ext>
            </a:extLst>
          </p:cNvPr>
          <p:cNvSpPr txBox="1"/>
          <p:nvPr/>
        </p:nvSpPr>
        <p:spPr>
          <a:xfrm>
            <a:off x="2807637" y="5212507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I/P from Signal Generator</a:t>
            </a:r>
            <a:endParaRPr lang="en-IN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E36151-1F72-4E7E-AE58-B19B534DCA07}"/>
              </a:ext>
            </a:extLst>
          </p:cNvPr>
          <p:cNvSpPr txBox="1"/>
          <p:nvPr/>
        </p:nvSpPr>
        <p:spPr>
          <a:xfrm>
            <a:off x="2746953" y="5655971"/>
            <a:ext cx="338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O/P to Spectrum Analyzer</a:t>
            </a:r>
            <a:endParaRPr lang="en-IN" sz="2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DA36F6-12C2-42B3-9F78-55486CBB961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1487771" y="4553584"/>
            <a:ext cx="2008915" cy="429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11DAFC-E62F-4697-9BFB-AD2D4A81A2D1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1303699" y="4997048"/>
            <a:ext cx="1777201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3B433A-6A76-4F10-B1CD-CA783BE9000B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1421394" y="5443340"/>
            <a:ext cx="1386243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FCAC21-0B39-4B19-A7DE-50A61B1ECF2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969752" y="5886804"/>
            <a:ext cx="17772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DE99185-7B75-4C6C-9DC9-1493A6842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87" y="4201584"/>
            <a:ext cx="2755399" cy="2066549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8A20605-5DF0-4D0B-B453-23C2FFABF223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223850" y="4553584"/>
            <a:ext cx="2432379" cy="344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2F01983-7CEA-4C4C-9190-C3556F8848F5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902859" y="4997048"/>
            <a:ext cx="1605768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757E64A-A583-4D6F-9819-350888451C1A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193752" y="5443340"/>
            <a:ext cx="1605768" cy="1677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A800BE0-799F-4D2A-A5A0-8CA171E15F6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133068" y="5886803"/>
            <a:ext cx="128172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689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E44D-C0CB-4837-9A42-AF02382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Resonance: Experimental Setup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3616-742E-48DC-9D71-83777B7A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6AB5-B935-467E-A5E3-45924F4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652BC-B92D-484D-890A-00B5F5C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47</a:t>
            </a:fld>
            <a:endParaRPr lang="en-IN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C460F3-1B24-4F47-9968-410B71EF8E67}"/>
              </a:ext>
            </a:extLst>
          </p:cNvPr>
          <p:cNvGrpSpPr/>
          <p:nvPr/>
        </p:nvGrpSpPr>
        <p:grpSpPr>
          <a:xfrm>
            <a:off x="4642121" y="1261617"/>
            <a:ext cx="3590541" cy="1186112"/>
            <a:chOff x="914400" y="2053003"/>
            <a:chExt cx="3103685" cy="84406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5C48B84-052B-43E2-BB7A-C78AA8D4E01D}"/>
                </a:ext>
              </a:extLst>
            </p:cNvPr>
            <p:cNvGrpSpPr/>
            <p:nvPr/>
          </p:nvGrpSpPr>
          <p:grpSpPr>
            <a:xfrm>
              <a:off x="914400" y="2053003"/>
              <a:ext cx="3103685" cy="844062"/>
              <a:chOff x="914400" y="2053003"/>
              <a:chExt cx="3103685" cy="84406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91690A4-74EB-4BF4-816F-3530EEFA0DD4}"/>
                  </a:ext>
                </a:extLst>
              </p:cNvPr>
              <p:cNvGrpSpPr/>
              <p:nvPr/>
            </p:nvGrpSpPr>
            <p:grpSpPr>
              <a:xfrm>
                <a:off x="914400" y="2053003"/>
                <a:ext cx="1230924" cy="844062"/>
                <a:chOff x="914400" y="2053003"/>
                <a:chExt cx="1230924" cy="844062"/>
              </a:xfrm>
            </p:grpSpPr>
            <p:sp>
              <p:nvSpPr>
                <p:cNvPr id="8" name="Trapezoid 7">
                  <a:extLst>
                    <a:ext uri="{FF2B5EF4-FFF2-40B4-BE49-F238E27FC236}">
                      <a16:creationId xmlns:a16="http://schemas.microsoft.com/office/drawing/2014/main" id="{06DDE432-E4BF-47BE-B141-343F4449DECC}"/>
                    </a:ext>
                  </a:extLst>
                </p:cNvPr>
                <p:cNvSpPr/>
                <p:nvPr/>
              </p:nvSpPr>
              <p:spPr>
                <a:xfrm rot="5400000">
                  <a:off x="1696916" y="2365131"/>
                  <a:ext cx="668215" cy="228600"/>
                </a:xfrm>
                <a:prstGeom prst="trapezoid">
                  <a:avLst>
                    <a:gd name="adj" fmla="val 10192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0CCEA263-D70D-490A-A193-CD0541A1CCDD}"/>
                    </a:ext>
                  </a:extLst>
                </p:cNvPr>
                <p:cNvSpPr/>
                <p:nvPr/>
              </p:nvSpPr>
              <p:spPr>
                <a:xfrm>
                  <a:off x="914400" y="2053003"/>
                  <a:ext cx="1143000" cy="84406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COIL 1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E7EDBC3-6A4E-43B6-8F0C-EB8B56509B26}"/>
                  </a:ext>
                </a:extLst>
              </p:cNvPr>
              <p:cNvGrpSpPr/>
              <p:nvPr/>
            </p:nvGrpSpPr>
            <p:grpSpPr>
              <a:xfrm flipH="1">
                <a:off x="2787161" y="2053003"/>
                <a:ext cx="1230924" cy="844062"/>
                <a:chOff x="914400" y="2053003"/>
                <a:chExt cx="1230924" cy="844062"/>
              </a:xfrm>
            </p:grpSpPr>
            <p:sp>
              <p:nvSpPr>
                <p:cNvPr id="38" name="Trapezoid 37">
                  <a:extLst>
                    <a:ext uri="{FF2B5EF4-FFF2-40B4-BE49-F238E27FC236}">
                      <a16:creationId xmlns:a16="http://schemas.microsoft.com/office/drawing/2014/main" id="{6C81AB08-3076-462B-A51A-D0188E271B53}"/>
                    </a:ext>
                  </a:extLst>
                </p:cNvPr>
                <p:cNvSpPr/>
                <p:nvPr/>
              </p:nvSpPr>
              <p:spPr>
                <a:xfrm rot="5400000">
                  <a:off x="1696916" y="2365131"/>
                  <a:ext cx="668215" cy="228600"/>
                </a:xfrm>
                <a:prstGeom prst="trapezoid">
                  <a:avLst>
                    <a:gd name="adj" fmla="val 10192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F5B4ABC2-4787-408B-8393-9CD40F4E2193}"/>
                    </a:ext>
                  </a:extLst>
                </p:cNvPr>
                <p:cNvSpPr/>
                <p:nvPr/>
              </p:nvSpPr>
              <p:spPr>
                <a:xfrm>
                  <a:off x="914400" y="2053003"/>
                  <a:ext cx="1143000" cy="84406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COIL 2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EC5F45-D2DC-45BD-B36A-784CF1FC5852}"/>
                </a:ext>
              </a:extLst>
            </p:cNvPr>
            <p:cNvGrpSpPr/>
            <p:nvPr/>
          </p:nvGrpSpPr>
          <p:grpSpPr>
            <a:xfrm>
              <a:off x="2198075" y="2359054"/>
              <a:ext cx="545122" cy="206172"/>
              <a:chOff x="5064369" y="2563999"/>
              <a:chExt cx="1512276" cy="41234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442878-24B0-4E7B-8958-9496C5974C7A}"/>
                  </a:ext>
                </a:extLst>
              </p:cNvPr>
              <p:cNvSpPr/>
              <p:nvPr/>
            </p:nvSpPr>
            <p:spPr>
              <a:xfrm>
                <a:off x="5292969" y="2563999"/>
                <a:ext cx="1055077" cy="41234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CA5A703-A172-4308-B842-D13C20547F49}"/>
                  </a:ext>
                </a:extLst>
              </p:cNvPr>
              <p:cNvSpPr/>
              <p:nvPr/>
            </p:nvSpPr>
            <p:spPr>
              <a:xfrm>
                <a:off x="5292969" y="2735872"/>
                <a:ext cx="1055077" cy="120162"/>
              </a:xfrm>
              <a:prstGeom prst="rect">
                <a:avLst/>
              </a:prstGeom>
              <a:solidFill>
                <a:srgbClr val="CBA63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15D2E6A-396E-443D-ABE6-1DFBB6501777}"/>
                  </a:ext>
                </a:extLst>
              </p:cNvPr>
              <p:cNvSpPr/>
              <p:nvPr/>
            </p:nvSpPr>
            <p:spPr>
              <a:xfrm>
                <a:off x="5292968" y="2930623"/>
                <a:ext cx="1055077" cy="45719"/>
              </a:xfrm>
              <a:prstGeom prst="rect">
                <a:avLst/>
              </a:prstGeom>
              <a:solidFill>
                <a:srgbClr val="CBA63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A17E20-41EC-487C-A1A7-F388BBE92F54}"/>
                  </a:ext>
                </a:extLst>
              </p:cNvPr>
              <p:cNvSpPr/>
              <p:nvPr/>
            </p:nvSpPr>
            <p:spPr>
              <a:xfrm>
                <a:off x="5292968" y="2615565"/>
                <a:ext cx="1055077" cy="45719"/>
              </a:xfrm>
              <a:prstGeom prst="rect">
                <a:avLst/>
              </a:prstGeom>
              <a:solidFill>
                <a:srgbClr val="CBA63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3F1FB9-6721-409D-AE44-28BBE3C0B46A}"/>
                  </a:ext>
                </a:extLst>
              </p:cNvPr>
              <p:cNvSpPr/>
              <p:nvPr/>
            </p:nvSpPr>
            <p:spPr>
              <a:xfrm>
                <a:off x="6348044" y="2675718"/>
                <a:ext cx="228601" cy="2404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FF035AF-4FC9-4F49-A243-0205F914A71F}"/>
                  </a:ext>
                </a:extLst>
              </p:cNvPr>
              <p:cNvSpPr/>
              <p:nvPr/>
            </p:nvSpPr>
            <p:spPr>
              <a:xfrm>
                <a:off x="5064369" y="2690153"/>
                <a:ext cx="228601" cy="2404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6C0F1C-A71A-43EC-BE5A-CED10B2294C5}"/>
              </a:ext>
            </a:extLst>
          </p:cNvPr>
          <p:cNvGrpSpPr/>
          <p:nvPr/>
        </p:nvGrpSpPr>
        <p:grpSpPr>
          <a:xfrm>
            <a:off x="6115050" y="5731850"/>
            <a:ext cx="2690446" cy="751742"/>
            <a:chOff x="4651131" y="2145323"/>
            <a:chExt cx="2690446" cy="75174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4D16A0-EE1E-4965-B146-71F6B208BAC0}"/>
                </a:ext>
              </a:extLst>
            </p:cNvPr>
            <p:cNvSpPr/>
            <p:nvPr/>
          </p:nvSpPr>
          <p:spPr>
            <a:xfrm>
              <a:off x="4651131" y="2145323"/>
              <a:ext cx="2690446" cy="75174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E4F0D9-96F1-47FA-AE85-ECA3A3FEE01B}"/>
                </a:ext>
              </a:extLst>
            </p:cNvPr>
            <p:cNvSpPr/>
            <p:nvPr/>
          </p:nvSpPr>
          <p:spPr>
            <a:xfrm>
              <a:off x="4888523" y="2288197"/>
              <a:ext cx="633046" cy="4659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73123F5-3A06-44EC-ADBA-B01E191FDAC9}"/>
                </a:ext>
              </a:extLst>
            </p:cNvPr>
            <p:cNvSpPr/>
            <p:nvPr/>
          </p:nvSpPr>
          <p:spPr>
            <a:xfrm>
              <a:off x="4987997" y="2306881"/>
              <a:ext cx="434098" cy="428626"/>
            </a:xfrm>
            <a:prstGeom prst="flowChartConnec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S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2DEB010-9B39-4B67-8B01-7B639D0AA171}"/>
                </a:ext>
              </a:extLst>
            </p:cNvPr>
            <p:cNvSpPr/>
            <p:nvPr/>
          </p:nvSpPr>
          <p:spPr>
            <a:xfrm>
              <a:off x="5767755" y="234754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637D283-E458-414B-80F8-EB4950747806}"/>
                </a:ext>
              </a:extLst>
            </p:cNvPr>
            <p:cNvSpPr/>
            <p:nvPr/>
          </p:nvSpPr>
          <p:spPr>
            <a:xfrm>
              <a:off x="5932049" y="234908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646B2DF-72AA-4A24-8192-F746A888E3E8}"/>
                </a:ext>
              </a:extLst>
            </p:cNvPr>
            <p:cNvSpPr/>
            <p:nvPr/>
          </p:nvSpPr>
          <p:spPr>
            <a:xfrm>
              <a:off x="6113927" y="234600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ADC70A3-32CF-4466-8CCA-E13B75285EAA}"/>
                </a:ext>
              </a:extLst>
            </p:cNvPr>
            <p:cNvSpPr/>
            <p:nvPr/>
          </p:nvSpPr>
          <p:spPr>
            <a:xfrm>
              <a:off x="6278221" y="234754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D1FA8B1-93D2-4E45-8CAD-1EA1E67791C8}"/>
                </a:ext>
              </a:extLst>
            </p:cNvPr>
            <p:cNvSpPr/>
            <p:nvPr/>
          </p:nvSpPr>
          <p:spPr>
            <a:xfrm>
              <a:off x="5767755" y="249364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9F348F3-1FF8-4ACC-87D5-90E53E9E6629}"/>
                </a:ext>
              </a:extLst>
            </p:cNvPr>
            <p:cNvSpPr/>
            <p:nvPr/>
          </p:nvSpPr>
          <p:spPr>
            <a:xfrm>
              <a:off x="5932049" y="249518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5EC4286-9601-4EA2-98C1-588036B33978}"/>
                </a:ext>
              </a:extLst>
            </p:cNvPr>
            <p:cNvSpPr/>
            <p:nvPr/>
          </p:nvSpPr>
          <p:spPr>
            <a:xfrm>
              <a:off x="6113927" y="249210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556A4BB-507E-437E-BB54-7B31F759406D}"/>
                </a:ext>
              </a:extLst>
            </p:cNvPr>
            <p:cNvSpPr/>
            <p:nvPr/>
          </p:nvSpPr>
          <p:spPr>
            <a:xfrm>
              <a:off x="6278221" y="249364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D4EDC51-CB10-4DF8-834E-A3C02969434C}"/>
                </a:ext>
              </a:extLst>
            </p:cNvPr>
            <p:cNvSpPr/>
            <p:nvPr/>
          </p:nvSpPr>
          <p:spPr>
            <a:xfrm>
              <a:off x="5767755" y="26480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57D35CA-028E-4131-A40C-0E93939DF339}"/>
                </a:ext>
              </a:extLst>
            </p:cNvPr>
            <p:cNvSpPr/>
            <p:nvPr/>
          </p:nvSpPr>
          <p:spPr>
            <a:xfrm>
              <a:off x="5932049" y="264959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8602C1B-0745-49BE-A229-51101274D2E1}"/>
                </a:ext>
              </a:extLst>
            </p:cNvPr>
            <p:cNvSpPr/>
            <p:nvPr/>
          </p:nvSpPr>
          <p:spPr>
            <a:xfrm>
              <a:off x="6113927" y="26465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0DB64F2-A66E-48D1-A14B-C037BD293C7D}"/>
                </a:ext>
              </a:extLst>
            </p:cNvPr>
            <p:cNvSpPr/>
            <p:nvPr/>
          </p:nvSpPr>
          <p:spPr>
            <a:xfrm>
              <a:off x="6278221" y="26480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51699F-4752-4A41-9CE4-54DB9465DA5A}"/>
                </a:ext>
              </a:extLst>
            </p:cNvPr>
            <p:cNvSpPr/>
            <p:nvPr/>
          </p:nvSpPr>
          <p:spPr>
            <a:xfrm>
              <a:off x="6664569" y="2350621"/>
              <a:ext cx="369790" cy="38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CEC75A-6367-4322-A8C6-6B69B107A0B4}"/>
              </a:ext>
            </a:extLst>
          </p:cNvPr>
          <p:cNvGrpSpPr/>
          <p:nvPr/>
        </p:nvGrpSpPr>
        <p:grpSpPr>
          <a:xfrm>
            <a:off x="3687497" y="3011510"/>
            <a:ext cx="2046362" cy="2600982"/>
            <a:chOff x="4987997" y="3429000"/>
            <a:chExt cx="2046362" cy="260098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7353CDD-A7E8-4538-9628-A0BAC4CB14F9}"/>
                </a:ext>
              </a:extLst>
            </p:cNvPr>
            <p:cNvSpPr/>
            <p:nvPr/>
          </p:nvSpPr>
          <p:spPr>
            <a:xfrm>
              <a:off x="4987997" y="3429000"/>
              <a:ext cx="2046362" cy="260098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8201B3-98CE-4251-AEC0-EBF583E849AF}"/>
                </a:ext>
              </a:extLst>
            </p:cNvPr>
            <p:cNvSpPr/>
            <p:nvPr/>
          </p:nvSpPr>
          <p:spPr>
            <a:xfrm>
              <a:off x="5231423" y="3692769"/>
              <a:ext cx="1512277" cy="1573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4ED9808-66DF-4915-8864-16990D97429E}"/>
                </a:ext>
              </a:extLst>
            </p:cNvPr>
            <p:cNvSpPr/>
            <p:nvPr/>
          </p:nvSpPr>
          <p:spPr>
            <a:xfrm>
              <a:off x="5318835" y="537887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7328574-DDBE-4C87-9957-398EC9873E6C}"/>
                </a:ext>
              </a:extLst>
            </p:cNvPr>
            <p:cNvSpPr/>
            <p:nvPr/>
          </p:nvSpPr>
          <p:spPr>
            <a:xfrm>
              <a:off x="5483129" y="538041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E6B2394-89D9-4657-92F3-79BD982AE74E}"/>
                </a:ext>
              </a:extLst>
            </p:cNvPr>
            <p:cNvSpPr/>
            <p:nvPr/>
          </p:nvSpPr>
          <p:spPr>
            <a:xfrm>
              <a:off x="5665007" y="537733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6D24D22-2712-42C0-8CDF-F343686AB5EB}"/>
                </a:ext>
              </a:extLst>
            </p:cNvPr>
            <p:cNvSpPr/>
            <p:nvPr/>
          </p:nvSpPr>
          <p:spPr>
            <a:xfrm>
              <a:off x="5829301" y="537887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85F4AF9-7E58-4DC5-AA89-B7FFF3A91FB2}"/>
                </a:ext>
              </a:extLst>
            </p:cNvPr>
            <p:cNvSpPr/>
            <p:nvPr/>
          </p:nvSpPr>
          <p:spPr>
            <a:xfrm>
              <a:off x="5318835" y="552497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31FB3B3-2743-461A-97DE-274F6196FA96}"/>
                </a:ext>
              </a:extLst>
            </p:cNvPr>
            <p:cNvSpPr/>
            <p:nvPr/>
          </p:nvSpPr>
          <p:spPr>
            <a:xfrm>
              <a:off x="5483129" y="552651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222C2058-3FCA-4F0F-94B2-6D810B97E055}"/>
                </a:ext>
              </a:extLst>
            </p:cNvPr>
            <p:cNvSpPr/>
            <p:nvPr/>
          </p:nvSpPr>
          <p:spPr>
            <a:xfrm>
              <a:off x="5665007" y="552343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F8250F0-7608-4763-8821-8E544E28A872}"/>
                </a:ext>
              </a:extLst>
            </p:cNvPr>
            <p:cNvSpPr/>
            <p:nvPr/>
          </p:nvSpPr>
          <p:spPr>
            <a:xfrm>
              <a:off x="5829301" y="552497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014E9F1-80D3-4A7F-BA5E-82B96555F811}"/>
                </a:ext>
              </a:extLst>
            </p:cNvPr>
            <p:cNvSpPr/>
            <p:nvPr/>
          </p:nvSpPr>
          <p:spPr>
            <a:xfrm>
              <a:off x="5318835" y="566048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C8C42068-1ABA-420C-B5A9-605E8DA51B46}"/>
                </a:ext>
              </a:extLst>
            </p:cNvPr>
            <p:cNvSpPr/>
            <p:nvPr/>
          </p:nvSpPr>
          <p:spPr>
            <a:xfrm>
              <a:off x="5483129" y="566202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74C60A1-6D4B-48F8-BB8F-EF73DEDE2689}"/>
                </a:ext>
              </a:extLst>
            </p:cNvPr>
            <p:cNvSpPr/>
            <p:nvPr/>
          </p:nvSpPr>
          <p:spPr>
            <a:xfrm>
              <a:off x="5665007" y="565894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1CBBE882-8540-43AA-859C-9F174B073FE0}"/>
                </a:ext>
              </a:extLst>
            </p:cNvPr>
            <p:cNvSpPr/>
            <p:nvPr/>
          </p:nvSpPr>
          <p:spPr>
            <a:xfrm>
              <a:off x="5829301" y="566048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2F57A40E-82A6-49D1-8F22-62CC6E5647F7}"/>
                </a:ext>
              </a:extLst>
            </p:cNvPr>
            <p:cNvSpPr/>
            <p:nvPr/>
          </p:nvSpPr>
          <p:spPr>
            <a:xfrm>
              <a:off x="5318835" y="580658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6F19E9E-1C17-4B9C-A9D0-C26618098DC0}"/>
                </a:ext>
              </a:extLst>
            </p:cNvPr>
            <p:cNvSpPr/>
            <p:nvPr/>
          </p:nvSpPr>
          <p:spPr>
            <a:xfrm>
              <a:off x="5483129" y="580812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B59E4FD-6824-46A9-BAF5-3DAFA85828AA}"/>
                </a:ext>
              </a:extLst>
            </p:cNvPr>
            <p:cNvSpPr/>
            <p:nvPr/>
          </p:nvSpPr>
          <p:spPr>
            <a:xfrm>
              <a:off x="5665007" y="580504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222452D-74F6-4DBD-BF09-CBBB1911ECD7}"/>
                </a:ext>
              </a:extLst>
            </p:cNvPr>
            <p:cNvSpPr/>
            <p:nvPr/>
          </p:nvSpPr>
          <p:spPr>
            <a:xfrm>
              <a:off x="5829301" y="580658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18572BE-7CD9-4E26-B666-46A16D1D0975}"/>
                </a:ext>
              </a:extLst>
            </p:cNvPr>
            <p:cNvSpPr/>
            <p:nvPr/>
          </p:nvSpPr>
          <p:spPr>
            <a:xfrm>
              <a:off x="6334246" y="5466501"/>
              <a:ext cx="369790" cy="38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97537B-AC60-4201-97F1-AFF53CCB6F20}"/>
                </a:ext>
              </a:extLst>
            </p:cNvPr>
            <p:cNvSpPr/>
            <p:nvPr/>
          </p:nvSpPr>
          <p:spPr>
            <a:xfrm>
              <a:off x="5318835" y="4070838"/>
              <a:ext cx="1345734" cy="738554"/>
            </a:xfrm>
            <a:custGeom>
              <a:avLst/>
              <a:gdLst>
                <a:gd name="connsiteX0" fmla="*/ 0 w 2356338"/>
                <a:gd name="connsiteY0" fmla="*/ 1415704 h 1573265"/>
                <a:gd name="connsiteX1" fmla="*/ 70338 w 2356338"/>
                <a:gd name="connsiteY1" fmla="*/ 1380534 h 1573265"/>
                <a:gd name="connsiteX2" fmla="*/ 105507 w 2356338"/>
                <a:gd name="connsiteY2" fmla="*/ 1450873 h 1573265"/>
                <a:gd name="connsiteX3" fmla="*/ 158261 w 2356338"/>
                <a:gd name="connsiteY3" fmla="*/ 1380534 h 1573265"/>
                <a:gd name="connsiteX4" fmla="*/ 219807 w 2356338"/>
                <a:gd name="connsiteY4" fmla="*/ 1459665 h 1573265"/>
                <a:gd name="connsiteX5" fmla="*/ 263769 w 2356338"/>
                <a:gd name="connsiteY5" fmla="*/ 1406911 h 1573265"/>
                <a:gd name="connsiteX6" fmla="*/ 298938 w 2356338"/>
                <a:gd name="connsiteY6" fmla="*/ 1468458 h 1573265"/>
                <a:gd name="connsiteX7" fmla="*/ 378069 w 2356338"/>
                <a:gd name="connsiteY7" fmla="*/ 1380534 h 1573265"/>
                <a:gd name="connsiteX8" fmla="*/ 430823 w 2356338"/>
                <a:gd name="connsiteY8" fmla="*/ 1468458 h 1573265"/>
                <a:gd name="connsiteX9" fmla="*/ 501161 w 2356338"/>
                <a:gd name="connsiteY9" fmla="*/ 1371742 h 1573265"/>
                <a:gd name="connsiteX10" fmla="*/ 545123 w 2356338"/>
                <a:gd name="connsiteY10" fmla="*/ 1486042 h 1573265"/>
                <a:gd name="connsiteX11" fmla="*/ 589084 w 2356338"/>
                <a:gd name="connsiteY11" fmla="*/ 1389327 h 1573265"/>
                <a:gd name="connsiteX12" fmla="*/ 668215 w 2356338"/>
                <a:gd name="connsiteY12" fmla="*/ 1477250 h 1573265"/>
                <a:gd name="connsiteX13" fmla="*/ 712177 w 2356338"/>
                <a:gd name="connsiteY13" fmla="*/ 1389327 h 1573265"/>
                <a:gd name="connsiteX14" fmla="*/ 764930 w 2356338"/>
                <a:gd name="connsiteY14" fmla="*/ 1521211 h 1573265"/>
                <a:gd name="connsiteX15" fmla="*/ 835269 w 2356338"/>
                <a:gd name="connsiteY15" fmla="*/ 1389327 h 1573265"/>
                <a:gd name="connsiteX16" fmla="*/ 905607 w 2356338"/>
                <a:gd name="connsiteY16" fmla="*/ 1477250 h 1573265"/>
                <a:gd name="connsiteX17" fmla="*/ 967153 w 2356338"/>
                <a:gd name="connsiteY17" fmla="*/ 1406911 h 1573265"/>
                <a:gd name="connsiteX18" fmla="*/ 1019907 w 2356338"/>
                <a:gd name="connsiteY18" fmla="*/ 1503627 h 1573265"/>
                <a:gd name="connsiteX19" fmla="*/ 1072661 w 2356338"/>
                <a:gd name="connsiteY19" fmla="*/ 1415704 h 1573265"/>
                <a:gd name="connsiteX20" fmla="*/ 1151792 w 2356338"/>
                <a:gd name="connsiteY20" fmla="*/ 1486042 h 1573265"/>
                <a:gd name="connsiteX21" fmla="*/ 1213338 w 2356338"/>
                <a:gd name="connsiteY21" fmla="*/ 1354158 h 1573265"/>
                <a:gd name="connsiteX22" fmla="*/ 1274884 w 2356338"/>
                <a:gd name="connsiteY22" fmla="*/ 142 h 1573265"/>
                <a:gd name="connsiteX23" fmla="*/ 1345223 w 2356338"/>
                <a:gd name="connsiteY23" fmla="*/ 1442081 h 1573265"/>
                <a:gd name="connsiteX24" fmla="*/ 1389184 w 2356338"/>
                <a:gd name="connsiteY24" fmla="*/ 1503627 h 1573265"/>
                <a:gd name="connsiteX25" fmla="*/ 1424353 w 2356338"/>
                <a:gd name="connsiteY25" fmla="*/ 1415704 h 1573265"/>
                <a:gd name="connsiteX26" fmla="*/ 1468315 w 2356338"/>
                <a:gd name="connsiteY26" fmla="*/ 1459665 h 1573265"/>
                <a:gd name="connsiteX27" fmla="*/ 1521069 w 2356338"/>
                <a:gd name="connsiteY27" fmla="*/ 1398119 h 1573265"/>
                <a:gd name="connsiteX28" fmla="*/ 1556238 w 2356338"/>
                <a:gd name="connsiteY28" fmla="*/ 1477250 h 1573265"/>
                <a:gd name="connsiteX29" fmla="*/ 1600200 w 2356338"/>
                <a:gd name="connsiteY29" fmla="*/ 1389327 h 1573265"/>
                <a:gd name="connsiteX30" fmla="*/ 1679330 w 2356338"/>
                <a:gd name="connsiteY30" fmla="*/ 1468458 h 1573265"/>
                <a:gd name="connsiteX31" fmla="*/ 1705707 w 2356338"/>
                <a:gd name="connsiteY31" fmla="*/ 1398119 h 1573265"/>
                <a:gd name="connsiteX32" fmla="*/ 1749669 w 2356338"/>
                <a:gd name="connsiteY32" fmla="*/ 1494834 h 1573265"/>
                <a:gd name="connsiteX33" fmla="*/ 1811215 w 2356338"/>
                <a:gd name="connsiteY33" fmla="*/ 1398119 h 1573265"/>
                <a:gd name="connsiteX34" fmla="*/ 1855177 w 2356338"/>
                <a:gd name="connsiteY34" fmla="*/ 1503627 h 1573265"/>
                <a:gd name="connsiteX35" fmla="*/ 1925515 w 2356338"/>
                <a:gd name="connsiteY35" fmla="*/ 1371742 h 1573265"/>
                <a:gd name="connsiteX36" fmla="*/ 2004646 w 2356338"/>
                <a:gd name="connsiteY36" fmla="*/ 1521211 h 1573265"/>
                <a:gd name="connsiteX37" fmla="*/ 2039815 w 2356338"/>
                <a:gd name="connsiteY37" fmla="*/ 1371742 h 1573265"/>
                <a:gd name="connsiteX38" fmla="*/ 2092569 w 2356338"/>
                <a:gd name="connsiteY38" fmla="*/ 1494834 h 1573265"/>
                <a:gd name="connsiteX39" fmla="*/ 2127738 w 2356338"/>
                <a:gd name="connsiteY39" fmla="*/ 1415704 h 1573265"/>
                <a:gd name="connsiteX40" fmla="*/ 2198077 w 2356338"/>
                <a:gd name="connsiteY40" fmla="*/ 1477250 h 1573265"/>
                <a:gd name="connsiteX41" fmla="*/ 2224453 w 2356338"/>
                <a:gd name="connsiteY41" fmla="*/ 1371742 h 1573265"/>
                <a:gd name="connsiteX42" fmla="*/ 2303584 w 2356338"/>
                <a:gd name="connsiteY42" fmla="*/ 1486042 h 1573265"/>
                <a:gd name="connsiteX43" fmla="*/ 2356338 w 2356338"/>
                <a:gd name="connsiteY43" fmla="*/ 1433288 h 157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56338" h="1573265">
                  <a:moveTo>
                    <a:pt x="0" y="1415704"/>
                  </a:moveTo>
                  <a:cubicBezTo>
                    <a:pt x="26377" y="1395188"/>
                    <a:pt x="52754" y="1374673"/>
                    <a:pt x="70338" y="1380534"/>
                  </a:cubicBezTo>
                  <a:cubicBezTo>
                    <a:pt x="87922" y="1386395"/>
                    <a:pt x="90853" y="1450873"/>
                    <a:pt x="105507" y="1450873"/>
                  </a:cubicBezTo>
                  <a:cubicBezTo>
                    <a:pt x="120161" y="1450873"/>
                    <a:pt x="139211" y="1379069"/>
                    <a:pt x="158261" y="1380534"/>
                  </a:cubicBezTo>
                  <a:cubicBezTo>
                    <a:pt x="177311" y="1381999"/>
                    <a:pt x="202222" y="1455269"/>
                    <a:pt x="219807" y="1459665"/>
                  </a:cubicBezTo>
                  <a:cubicBezTo>
                    <a:pt x="237392" y="1464061"/>
                    <a:pt x="250581" y="1405446"/>
                    <a:pt x="263769" y="1406911"/>
                  </a:cubicBezTo>
                  <a:cubicBezTo>
                    <a:pt x="276957" y="1408376"/>
                    <a:pt x="279888" y="1472854"/>
                    <a:pt x="298938" y="1468458"/>
                  </a:cubicBezTo>
                  <a:cubicBezTo>
                    <a:pt x="317988" y="1464062"/>
                    <a:pt x="356088" y="1380534"/>
                    <a:pt x="378069" y="1380534"/>
                  </a:cubicBezTo>
                  <a:cubicBezTo>
                    <a:pt x="400050" y="1380534"/>
                    <a:pt x="410308" y="1469923"/>
                    <a:pt x="430823" y="1468458"/>
                  </a:cubicBezTo>
                  <a:cubicBezTo>
                    <a:pt x="451338" y="1466993"/>
                    <a:pt x="482111" y="1368811"/>
                    <a:pt x="501161" y="1371742"/>
                  </a:cubicBezTo>
                  <a:cubicBezTo>
                    <a:pt x="520211" y="1374673"/>
                    <a:pt x="530469" y="1483111"/>
                    <a:pt x="545123" y="1486042"/>
                  </a:cubicBezTo>
                  <a:cubicBezTo>
                    <a:pt x="559777" y="1488973"/>
                    <a:pt x="568569" y="1390792"/>
                    <a:pt x="589084" y="1389327"/>
                  </a:cubicBezTo>
                  <a:cubicBezTo>
                    <a:pt x="609599" y="1387862"/>
                    <a:pt x="647700" y="1477250"/>
                    <a:pt x="668215" y="1477250"/>
                  </a:cubicBezTo>
                  <a:cubicBezTo>
                    <a:pt x="688730" y="1477250"/>
                    <a:pt x="696058" y="1382000"/>
                    <a:pt x="712177" y="1389327"/>
                  </a:cubicBezTo>
                  <a:cubicBezTo>
                    <a:pt x="728296" y="1396654"/>
                    <a:pt x="744415" y="1521211"/>
                    <a:pt x="764930" y="1521211"/>
                  </a:cubicBezTo>
                  <a:cubicBezTo>
                    <a:pt x="785445" y="1521211"/>
                    <a:pt x="811823" y="1396654"/>
                    <a:pt x="835269" y="1389327"/>
                  </a:cubicBezTo>
                  <a:cubicBezTo>
                    <a:pt x="858715" y="1382000"/>
                    <a:pt x="883626" y="1474319"/>
                    <a:pt x="905607" y="1477250"/>
                  </a:cubicBezTo>
                  <a:cubicBezTo>
                    <a:pt x="927588" y="1480181"/>
                    <a:pt x="948103" y="1402515"/>
                    <a:pt x="967153" y="1406911"/>
                  </a:cubicBezTo>
                  <a:cubicBezTo>
                    <a:pt x="986203" y="1411307"/>
                    <a:pt x="1002322" y="1502162"/>
                    <a:pt x="1019907" y="1503627"/>
                  </a:cubicBezTo>
                  <a:cubicBezTo>
                    <a:pt x="1037492" y="1505092"/>
                    <a:pt x="1050680" y="1418635"/>
                    <a:pt x="1072661" y="1415704"/>
                  </a:cubicBezTo>
                  <a:cubicBezTo>
                    <a:pt x="1094642" y="1412773"/>
                    <a:pt x="1128346" y="1496300"/>
                    <a:pt x="1151792" y="1486042"/>
                  </a:cubicBezTo>
                  <a:cubicBezTo>
                    <a:pt x="1175238" y="1475784"/>
                    <a:pt x="1192823" y="1601808"/>
                    <a:pt x="1213338" y="1354158"/>
                  </a:cubicBezTo>
                  <a:cubicBezTo>
                    <a:pt x="1233853" y="1106508"/>
                    <a:pt x="1252903" y="-14512"/>
                    <a:pt x="1274884" y="142"/>
                  </a:cubicBezTo>
                  <a:cubicBezTo>
                    <a:pt x="1296865" y="14796"/>
                    <a:pt x="1326173" y="1191500"/>
                    <a:pt x="1345223" y="1442081"/>
                  </a:cubicBezTo>
                  <a:cubicBezTo>
                    <a:pt x="1364273" y="1692662"/>
                    <a:pt x="1375996" y="1508023"/>
                    <a:pt x="1389184" y="1503627"/>
                  </a:cubicBezTo>
                  <a:cubicBezTo>
                    <a:pt x="1402372" y="1499231"/>
                    <a:pt x="1411165" y="1423031"/>
                    <a:pt x="1424353" y="1415704"/>
                  </a:cubicBezTo>
                  <a:cubicBezTo>
                    <a:pt x="1437542" y="1408377"/>
                    <a:pt x="1452196" y="1462596"/>
                    <a:pt x="1468315" y="1459665"/>
                  </a:cubicBezTo>
                  <a:cubicBezTo>
                    <a:pt x="1484434" y="1456734"/>
                    <a:pt x="1506415" y="1395188"/>
                    <a:pt x="1521069" y="1398119"/>
                  </a:cubicBezTo>
                  <a:cubicBezTo>
                    <a:pt x="1535723" y="1401050"/>
                    <a:pt x="1543050" y="1478715"/>
                    <a:pt x="1556238" y="1477250"/>
                  </a:cubicBezTo>
                  <a:cubicBezTo>
                    <a:pt x="1569426" y="1475785"/>
                    <a:pt x="1579685" y="1390792"/>
                    <a:pt x="1600200" y="1389327"/>
                  </a:cubicBezTo>
                  <a:cubicBezTo>
                    <a:pt x="1620715" y="1387862"/>
                    <a:pt x="1661746" y="1466993"/>
                    <a:pt x="1679330" y="1468458"/>
                  </a:cubicBezTo>
                  <a:cubicBezTo>
                    <a:pt x="1696914" y="1469923"/>
                    <a:pt x="1693984" y="1393723"/>
                    <a:pt x="1705707" y="1398119"/>
                  </a:cubicBezTo>
                  <a:cubicBezTo>
                    <a:pt x="1717430" y="1402515"/>
                    <a:pt x="1732084" y="1494834"/>
                    <a:pt x="1749669" y="1494834"/>
                  </a:cubicBezTo>
                  <a:cubicBezTo>
                    <a:pt x="1767254" y="1494834"/>
                    <a:pt x="1793630" y="1396654"/>
                    <a:pt x="1811215" y="1398119"/>
                  </a:cubicBezTo>
                  <a:cubicBezTo>
                    <a:pt x="1828800" y="1399584"/>
                    <a:pt x="1836127" y="1508023"/>
                    <a:pt x="1855177" y="1503627"/>
                  </a:cubicBezTo>
                  <a:cubicBezTo>
                    <a:pt x="1874227" y="1499231"/>
                    <a:pt x="1900604" y="1368811"/>
                    <a:pt x="1925515" y="1371742"/>
                  </a:cubicBezTo>
                  <a:cubicBezTo>
                    <a:pt x="1950426" y="1374673"/>
                    <a:pt x="1985596" y="1521211"/>
                    <a:pt x="2004646" y="1521211"/>
                  </a:cubicBezTo>
                  <a:cubicBezTo>
                    <a:pt x="2023696" y="1521211"/>
                    <a:pt x="2025161" y="1376138"/>
                    <a:pt x="2039815" y="1371742"/>
                  </a:cubicBezTo>
                  <a:cubicBezTo>
                    <a:pt x="2054469" y="1367346"/>
                    <a:pt x="2077915" y="1487507"/>
                    <a:pt x="2092569" y="1494834"/>
                  </a:cubicBezTo>
                  <a:cubicBezTo>
                    <a:pt x="2107223" y="1502161"/>
                    <a:pt x="2110153" y="1418635"/>
                    <a:pt x="2127738" y="1415704"/>
                  </a:cubicBezTo>
                  <a:cubicBezTo>
                    <a:pt x="2145323" y="1412773"/>
                    <a:pt x="2181958" y="1484577"/>
                    <a:pt x="2198077" y="1477250"/>
                  </a:cubicBezTo>
                  <a:cubicBezTo>
                    <a:pt x="2214196" y="1469923"/>
                    <a:pt x="2206869" y="1370277"/>
                    <a:pt x="2224453" y="1371742"/>
                  </a:cubicBezTo>
                  <a:cubicBezTo>
                    <a:pt x="2242037" y="1373207"/>
                    <a:pt x="2281603" y="1475784"/>
                    <a:pt x="2303584" y="1486042"/>
                  </a:cubicBezTo>
                  <a:cubicBezTo>
                    <a:pt x="2325565" y="1496300"/>
                    <a:pt x="2340951" y="1464794"/>
                    <a:pt x="2356338" y="1433288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74E0DC-7FE8-4FCF-BBE2-AB15A340223F}"/>
              </a:ext>
            </a:extLst>
          </p:cNvPr>
          <p:cNvGrpSpPr/>
          <p:nvPr/>
        </p:nvGrpSpPr>
        <p:grpSpPr>
          <a:xfrm>
            <a:off x="281827" y="888023"/>
            <a:ext cx="2381684" cy="1915453"/>
            <a:chOff x="624255" y="2573584"/>
            <a:chExt cx="2381684" cy="1915453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76D9D5F-3667-46E2-A76F-8DAB40B7B74C}"/>
                </a:ext>
              </a:extLst>
            </p:cNvPr>
            <p:cNvSpPr/>
            <p:nvPr/>
          </p:nvSpPr>
          <p:spPr>
            <a:xfrm>
              <a:off x="624255" y="2573584"/>
              <a:ext cx="2381684" cy="1435708"/>
            </a:xfrm>
            <a:prstGeom prst="roundRect">
              <a:avLst>
                <a:gd name="adj" fmla="val 619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50527AC8-0EE4-4207-8CFF-79D3BFE139EB}"/>
                </a:ext>
              </a:extLst>
            </p:cNvPr>
            <p:cNvSpPr/>
            <p:nvPr/>
          </p:nvSpPr>
          <p:spPr>
            <a:xfrm>
              <a:off x="712177" y="2633739"/>
              <a:ext cx="2215661" cy="1175642"/>
            </a:xfrm>
            <a:prstGeom prst="roundRect">
              <a:avLst>
                <a:gd name="adj" fmla="val 61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7C2C554-0A4D-4607-AD90-263A8E584A0E}"/>
                </a:ext>
              </a:extLst>
            </p:cNvPr>
            <p:cNvGrpSpPr/>
            <p:nvPr/>
          </p:nvGrpSpPr>
          <p:grpSpPr>
            <a:xfrm>
              <a:off x="836400" y="4123912"/>
              <a:ext cx="1949120" cy="365125"/>
              <a:chOff x="756139" y="4206136"/>
              <a:chExt cx="1949120" cy="365125"/>
            </a:xfrm>
          </p:grpSpPr>
          <p:sp>
            <p:nvSpPr>
              <p:cNvPr id="111" name="Trapezoid 110">
                <a:extLst>
                  <a:ext uri="{FF2B5EF4-FFF2-40B4-BE49-F238E27FC236}">
                    <a16:creationId xmlns:a16="http://schemas.microsoft.com/office/drawing/2014/main" id="{63747C4C-9161-47ED-9D31-D88F6BB40C23}"/>
                  </a:ext>
                </a:extLst>
              </p:cNvPr>
              <p:cNvSpPr/>
              <p:nvPr/>
            </p:nvSpPr>
            <p:spPr>
              <a:xfrm>
                <a:off x="756139" y="4206136"/>
                <a:ext cx="1949120" cy="365125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rapezoid 111">
                <a:extLst>
                  <a:ext uri="{FF2B5EF4-FFF2-40B4-BE49-F238E27FC236}">
                    <a16:creationId xmlns:a16="http://schemas.microsoft.com/office/drawing/2014/main" id="{0C46F470-29AE-4F79-8986-7344663DA913}"/>
                  </a:ext>
                </a:extLst>
              </p:cNvPr>
              <p:cNvSpPr/>
              <p:nvPr/>
            </p:nvSpPr>
            <p:spPr>
              <a:xfrm>
                <a:off x="924698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rapezoid 112">
                <a:extLst>
                  <a:ext uri="{FF2B5EF4-FFF2-40B4-BE49-F238E27FC236}">
                    <a16:creationId xmlns:a16="http://schemas.microsoft.com/office/drawing/2014/main" id="{B4CF0A0C-8237-429C-B3CF-84AB1AB7A966}"/>
                  </a:ext>
                </a:extLst>
              </p:cNvPr>
              <p:cNvSpPr/>
              <p:nvPr/>
            </p:nvSpPr>
            <p:spPr>
              <a:xfrm>
                <a:off x="924697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4" name="Trapezoid 113">
                <a:extLst>
                  <a:ext uri="{FF2B5EF4-FFF2-40B4-BE49-F238E27FC236}">
                    <a16:creationId xmlns:a16="http://schemas.microsoft.com/office/drawing/2014/main" id="{EDCEFDD6-D9EE-4D37-BC9E-79363896D2B7}"/>
                  </a:ext>
                </a:extLst>
              </p:cNvPr>
              <p:cNvSpPr/>
              <p:nvPr/>
            </p:nvSpPr>
            <p:spPr>
              <a:xfrm>
                <a:off x="1203546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5" name="Trapezoid 114">
                <a:extLst>
                  <a:ext uri="{FF2B5EF4-FFF2-40B4-BE49-F238E27FC236}">
                    <a16:creationId xmlns:a16="http://schemas.microsoft.com/office/drawing/2014/main" id="{7D0D5A5E-1D43-43DE-88C1-8161EB60C0F8}"/>
                  </a:ext>
                </a:extLst>
              </p:cNvPr>
              <p:cNvSpPr/>
              <p:nvPr/>
            </p:nvSpPr>
            <p:spPr>
              <a:xfrm>
                <a:off x="1203545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39BA555C-F584-4EE8-AD90-79FCB030D0A6}"/>
                  </a:ext>
                </a:extLst>
              </p:cNvPr>
              <p:cNvSpPr/>
              <p:nvPr/>
            </p:nvSpPr>
            <p:spPr>
              <a:xfrm>
                <a:off x="1502959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4E15E2E2-191B-4974-9D5C-0B27A7638F7E}"/>
                  </a:ext>
                </a:extLst>
              </p:cNvPr>
              <p:cNvSpPr/>
              <p:nvPr/>
            </p:nvSpPr>
            <p:spPr>
              <a:xfrm>
                <a:off x="1502958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711F3F59-E525-45DF-A3B6-66EA1B108C70}"/>
                  </a:ext>
                </a:extLst>
              </p:cNvPr>
              <p:cNvSpPr/>
              <p:nvPr/>
            </p:nvSpPr>
            <p:spPr>
              <a:xfrm>
                <a:off x="1781807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D9DAFB5-B8F6-49E0-8189-BF4668F90DBB}"/>
                  </a:ext>
                </a:extLst>
              </p:cNvPr>
              <p:cNvSpPr/>
              <p:nvPr/>
            </p:nvSpPr>
            <p:spPr>
              <a:xfrm>
                <a:off x="1781806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Trapezoid 127">
                <a:extLst>
                  <a:ext uri="{FF2B5EF4-FFF2-40B4-BE49-F238E27FC236}">
                    <a16:creationId xmlns:a16="http://schemas.microsoft.com/office/drawing/2014/main" id="{FAE40FAA-168A-4D05-8B1C-826DE20989A1}"/>
                  </a:ext>
                </a:extLst>
              </p:cNvPr>
              <p:cNvSpPr/>
              <p:nvPr/>
            </p:nvSpPr>
            <p:spPr>
              <a:xfrm>
                <a:off x="2068463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9" name="Trapezoid 128">
                <a:extLst>
                  <a:ext uri="{FF2B5EF4-FFF2-40B4-BE49-F238E27FC236}">
                    <a16:creationId xmlns:a16="http://schemas.microsoft.com/office/drawing/2014/main" id="{7BD7E7DE-81B9-4250-B314-006B12810943}"/>
                  </a:ext>
                </a:extLst>
              </p:cNvPr>
              <p:cNvSpPr/>
              <p:nvPr/>
            </p:nvSpPr>
            <p:spPr>
              <a:xfrm>
                <a:off x="2068462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Trapezoid 129">
                <a:extLst>
                  <a:ext uri="{FF2B5EF4-FFF2-40B4-BE49-F238E27FC236}">
                    <a16:creationId xmlns:a16="http://schemas.microsoft.com/office/drawing/2014/main" id="{D34E1167-4292-44DE-83E3-6ACB8275403C}"/>
                  </a:ext>
                </a:extLst>
              </p:cNvPr>
              <p:cNvSpPr/>
              <p:nvPr/>
            </p:nvSpPr>
            <p:spPr>
              <a:xfrm>
                <a:off x="2347311" y="4274019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rapezoid 130">
                <a:extLst>
                  <a:ext uri="{FF2B5EF4-FFF2-40B4-BE49-F238E27FC236}">
                    <a16:creationId xmlns:a16="http://schemas.microsoft.com/office/drawing/2014/main" id="{50E471B9-856D-4DB9-A0F4-752215FA57B7}"/>
                  </a:ext>
                </a:extLst>
              </p:cNvPr>
              <p:cNvSpPr/>
              <p:nvPr/>
            </p:nvSpPr>
            <p:spPr>
              <a:xfrm>
                <a:off x="2347310" y="4384438"/>
                <a:ext cx="208003" cy="6491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33" name="Picture 132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7DFE6FCD-3BCC-4434-9D88-529C5A73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552" y="2772485"/>
              <a:ext cx="1166910" cy="867403"/>
            </a:xfrm>
            <a:prstGeom prst="rect">
              <a:avLst/>
            </a:prstGeom>
          </p:spPr>
        </p:pic>
      </p:grp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92EF9269-8EA8-4BB3-9A1E-91E31A082AD7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5188850" y="3460426"/>
            <a:ext cx="3792701" cy="75014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020C2A34-B66A-4712-AFF6-77E7912803C1}"/>
              </a:ext>
            </a:extLst>
          </p:cNvPr>
          <p:cNvCxnSpPr>
            <a:cxnSpLocks/>
            <a:stCxn id="49" idx="2"/>
            <a:endCxn id="33" idx="3"/>
          </p:cNvCxnSpPr>
          <p:nvPr/>
        </p:nvCxnSpPr>
        <p:spPr>
          <a:xfrm rot="5400000">
            <a:off x="4772987" y="2910164"/>
            <a:ext cx="2362709" cy="4409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D1BA72FE-5CA4-455D-A1AB-AF59D134E80A}"/>
              </a:ext>
            </a:extLst>
          </p:cNvPr>
          <p:cNvCxnSpPr>
            <a:cxnSpLocks/>
            <a:stCxn id="110" idx="3"/>
            <a:endCxn id="6" idx="1"/>
          </p:cNvCxnSpPr>
          <p:nvPr/>
        </p:nvCxnSpPr>
        <p:spPr>
          <a:xfrm>
            <a:off x="2663511" y="1605877"/>
            <a:ext cx="1978610" cy="24879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65234785-D26B-4A07-A1E9-D4C3CED3A0CB}"/>
              </a:ext>
            </a:extLst>
          </p:cNvPr>
          <p:cNvCxnSpPr>
            <a:cxnSpLocks/>
            <a:stCxn id="110" idx="3"/>
            <a:endCxn id="33" idx="1"/>
          </p:cNvCxnSpPr>
          <p:nvPr/>
        </p:nvCxnSpPr>
        <p:spPr>
          <a:xfrm>
            <a:off x="2663511" y="1605877"/>
            <a:ext cx="1023986" cy="27061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CA7F64FF-D01C-47F4-A5E3-36A8F881E6ED}"/>
              </a:ext>
            </a:extLst>
          </p:cNvPr>
          <p:cNvCxnSpPr>
            <a:cxnSpLocks/>
            <a:stCxn id="110" idx="3"/>
            <a:endCxn id="14" idx="1"/>
          </p:cNvCxnSpPr>
          <p:nvPr/>
        </p:nvCxnSpPr>
        <p:spPr>
          <a:xfrm>
            <a:off x="2663511" y="1605877"/>
            <a:ext cx="3451539" cy="4501844"/>
          </a:xfrm>
          <a:prstGeom prst="bentConnector3">
            <a:avLst>
              <a:gd name="adj1" fmla="val 112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2D3A0DB-84F7-4592-B98F-0A8CF6CE0F59}"/>
              </a:ext>
            </a:extLst>
          </p:cNvPr>
          <p:cNvSpPr txBox="1"/>
          <p:nvPr/>
        </p:nvSpPr>
        <p:spPr>
          <a:xfrm>
            <a:off x="330301" y="2844286"/>
            <a:ext cx="22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PC with LabView</a:t>
            </a:r>
            <a:endParaRPr lang="en-IN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506A633-C3E2-427A-8B4A-DBBC401168ED}"/>
              </a:ext>
            </a:extLst>
          </p:cNvPr>
          <p:cNvSpPr txBox="1"/>
          <p:nvPr/>
        </p:nvSpPr>
        <p:spPr>
          <a:xfrm>
            <a:off x="3454778" y="5579072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Spectrum Analyzer</a:t>
            </a:r>
            <a:endParaRPr lang="en-IN" sz="2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D324DA7-227B-4736-9E02-8AD4AC14951B}"/>
              </a:ext>
            </a:extLst>
          </p:cNvPr>
          <p:cNvSpPr txBox="1"/>
          <p:nvPr/>
        </p:nvSpPr>
        <p:spPr>
          <a:xfrm>
            <a:off x="6115050" y="6440206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RF Signal Generator</a:t>
            </a:r>
            <a:endParaRPr lang="en-IN" sz="24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2E4922B-365A-4ECF-8782-B4F2A38C2C83}"/>
              </a:ext>
            </a:extLst>
          </p:cNvPr>
          <p:cNvSpPr txBox="1"/>
          <p:nvPr/>
        </p:nvSpPr>
        <p:spPr>
          <a:xfrm>
            <a:off x="6460739" y="2441670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Electromagnet</a:t>
            </a:r>
            <a:endParaRPr lang="en-IN" sz="2400" dirty="0"/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34048C6-20E7-44E2-B72C-79EEE72B6A8B}"/>
              </a:ext>
            </a:extLst>
          </p:cNvPr>
          <p:cNvGrpSpPr/>
          <p:nvPr/>
        </p:nvGrpSpPr>
        <p:grpSpPr>
          <a:xfrm>
            <a:off x="143852" y="4149571"/>
            <a:ext cx="2745725" cy="818786"/>
            <a:chOff x="140204" y="4399299"/>
            <a:chExt cx="2745725" cy="818786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1F55B6A5-EAAD-4B7D-99AE-B00A7AF23ED2}"/>
                </a:ext>
              </a:extLst>
            </p:cNvPr>
            <p:cNvSpPr/>
            <p:nvPr/>
          </p:nvSpPr>
          <p:spPr>
            <a:xfrm>
              <a:off x="140204" y="4399299"/>
              <a:ext cx="2745725" cy="81878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3F81998-A9A4-498A-A73F-F2B4BEB4B16F}"/>
                </a:ext>
              </a:extLst>
            </p:cNvPr>
            <p:cNvSpPr/>
            <p:nvPr/>
          </p:nvSpPr>
          <p:spPr>
            <a:xfrm>
              <a:off x="818028" y="4457375"/>
              <a:ext cx="659551" cy="232321"/>
            </a:xfrm>
            <a:prstGeom prst="rect">
              <a:avLst/>
            </a:prstGeom>
            <a:solidFill>
              <a:srgbClr val="AF0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7BF10B7-9DCF-4B66-8B3D-DC8957603B7D}"/>
                </a:ext>
              </a:extLst>
            </p:cNvPr>
            <p:cNvSpPr/>
            <p:nvPr/>
          </p:nvSpPr>
          <p:spPr>
            <a:xfrm>
              <a:off x="1577584" y="4457375"/>
              <a:ext cx="499455" cy="232321"/>
            </a:xfrm>
            <a:prstGeom prst="rect">
              <a:avLst/>
            </a:prstGeom>
            <a:solidFill>
              <a:srgbClr val="AF0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B198E36-874D-4F40-858A-3CD447AFDA50}"/>
                </a:ext>
              </a:extLst>
            </p:cNvPr>
            <p:cNvSpPr/>
            <p:nvPr/>
          </p:nvSpPr>
          <p:spPr>
            <a:xfrm>
              <a:off x="2136239" y="4457375"/>
              <a:ext cx="594074" cy="232321"/>
            </a:xfrm>
            <a:prstGeom prst="rect">
              <a:avLst/>
            </a:prstGeom>
            <a:solidFill>
              <a:srgbClr val="AF0D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40079CA-EC53-46AD-9D1C-99FC8002DED5}"/>
                </a:ext>
              </a:extLst>
            </p:cNvPr>
            <p:cNvSpPr/>
            <p:nvPr/>
          </p:nvSpPr>
          <p:spPr>
            <a:xfrm>
              <a:off x="2314174" y="4741535"/>
              <a:ext cx="369790" cy="384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1CD962C8-0B57-44E1-BBE5-B8656947A4F1}"/>
                </a:ext>
              </a:extLst>
            </p:cNvPr>
            <p:cNvSpPr/>
            <p:nvPr/>
          </p:nvSpPr>
          <p:spPr>
            <a:xfrm>
              <a:off x="1580628" y="4754210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84910231-0A91-4DC8-86E6-E63BB614DE58}"/>
                </a:ext>
              </a:extLst>
            </p:cNvPr>
            <p:cNvSpPr/>
            <p:nvPr/>
          </p:nvSpPr>
          <p:spPr>
            <a:xfrm>
              <a:off x="1744922" y="4755749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BC59C0E0-7041-41AD-B055-410A73D94E87}"/>
                </a:ext>
              </a:extLst>
            </p:cNvPr>
            <p:cNvSpPr/>
            <p:nvPr/>
          </p:nvSpPr>
          <p:spPr>
            <a:xfrm>
              <a:off x="1926800" y="475267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62CFF6DA-70C8-4AEB-80D6-B133D765EF79}"/>
                </a:ext>
              </a:extLst>
            </p:cNvPr>
            <p:cNvSpPr/>
            <p:nvPr/>
          </p:nvSpPr>
          <p:spPr>
            <a:xfrm>
              <a:off x="2091094" y="4754210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26ECBCE7-C9AD-4027-93B4-0F7A95F177C7}"/>
                </a:ext>
              </a:extLst>
            </p:cNvPr>
            <p:cNvSpPr/>
            <p:nvPr/>
          </p:nvSpPr>
          <p:spPr>
            <a:xfrm>
              <a:off x="1583794" y="488485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26527E46-93C7-4CCC-A339-BB92C30E4F51}"/>
                </a:ext>
              </a:extLst>
            </p:cNvPr>
            <p:cNvSpPr/>
            <p:nvPr/>
          </p:nvSpPr>
          <p:spPr>
            <a:xfrm>
              <a:off x="1748088" y="488639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8D631E71-1081-4072-8654-D48BBF18E2DB}"/>
                </a:ext>
              </a:extLst>
            </p:cNvPr>
            <p:cNvSpPr/>
            <p:nvPr/>
          </p:nvSpPr>
          <p:spPr>
            <a:xfrm>
              <a:off x="1929966" y="488331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34BED055-222A-48E3-8455-E7B7DBF46657}"/>
                </a:ext>
              </a:extLst>
            </p:cNvPr>
            <p:cNvSpPr/>
            <p:nvPr/>
          </p:nvSpPr>
          <p:spPr>
            <a:xfrm>
              <a:off x="2094260" y="488485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B64A7323-9084-4ADA-8ECA-AAAF5EBFC20C}"/>
                </a:ext>
              </a:extLst>
            </p:cNvPr>
            <p:cNvSpPr/>
            <p:nvPr/>
          </p:nvSpPr>
          <p:spPr>
            <a:xfrm>
              <a:off x="1583794" y="502897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BCD296A0-AEBE-4A70-9332-2EDD05B77C6B}"/>
                </a:ext>
              </a:extLst>
            </p:cNvPr>
            <p:cNvSpPr/>
            <p:nvPr/>
          </p:nvSpPr>
          <p:spPr>
            <a:xfrm>
              <a:off x="1748088" y="5030512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B241BF97-6246-41A1-A56C-B0ECA439F9E1}"/>
                </a:ext>
              </a:extLst>
            </p:cNvPr>
            <p:cNvSpPr/>
            <p:nvPr/>
          </p:nvSpPr>
          <p:spPr>
            <a:xfrm>
              <a:off x="1929966" y="502743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64A158A6-C4AC-4FFF-8968-AA4C65F4CBC1}"/>
                </a:ext>
              </a:extLst>
            </p:cNvPr>
            <p:cNvSpPr/>
            <p:nvPr/>
          </p:nvSpPr>
          <p:spPr>
            <a:xfrm>
              <a:off x="2094260" y="502897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1D5E8952-1129-42AC-9415-DA0B20213DC1}"/>
                </a:ext>
              </a:extLst>
            </p:cNvPr>
            <p:cNvSpPr/>
            <p:nvPr/>
          </p:nvSpPr>
          <p:spPr>
            <a:xfrm>
              <a:off x="836189" y="475225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9BA5E316-A967-4B52-B4BD-CF1CDF2BCB71}"/>
                </a:ext>
              </a:extLst>
            </p:cNvPr>
            <p:cNvSpPr/>
            <p:nvPr/>
          </p:nvSpPr>
          <p:spPr>
            <a:xfrm>
              <a:off x="1000483" y="475379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6F82106B-52F1-43ED-9107-16D566C5473F}"/>
                </a:ext>
              </a:extLst>
            </p:cNvPr>
            <p:cNvSpPr/>
            <p:nvPr/>
          </p:nvSpPr>
          <p:spPr>
            <a:xfrm>
              <a:off x="1182361" y="475071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B34375E8-E25D-4DA4-9F46-19091801039C}"/>
                </a:ext>
              </a:extLst>
            </p:cNvPr>
            <p:cNvSpPr/>
            <p:nvPr/>
          </p:nvSpPr>
          <p:spPr>
            <a:xfrm>
              <a:off x="1346655" y="475225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8186827E-22DC-4911-B90B-61164102A7C3}"/>
                </a:ext>
              </a:extLst>
            </p:cNvPr>
            <p:cNvSpPr/>
            <p:nvPr/>
          </p:nvSpPr>
          <p:spPr>
            <a:xfrm>
              <a:off x="839355" y="488289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Rectangle: Rounded Corners 217">
              <a:extLst>
                <a:ext uri="{FF2B5EF4-FFF2-40B4-BE49-F238E27FC236}">
                  <a16:creationId xmlns:a16="http://schemas.microsoft.com/office/drawing/2014/main" id="{16E9E047-FA70-4D7B-9362-4A2949A6AD53}"/>
                </a:ext>
              </a:extLst>
            </p:cNvPr>
            <p:cNvSpPr/>
            <p:nvPr/>
          </p:nvSpPr>
          <p:spPr>
            <a:xfrm>
              <a:off x="1003649" y="488443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59B01CE5-EFCF-4544-A81A-A433391BE1EE}"/>
                </a:ext>
              </a:extLst>
            </p:cNvPr>
            <p:cNvSpPr/>
            <p:nvPr/>
          </p:nvSpPr>
          <p:spPr>
            <a:xfrm>
              <a:off x="1185527" y="488135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C8FF55EE-B146-4689-8CC4-B92CB903FDFD}"/>
                </a:ext>
              </a:extLst>
            </p:cNvPr>
            <p:cNvSpPr/>
            <p:nvPr/>
          </p:nvSpPr>
          <p:spPr>
            <a:xfrm>
              <a:off x="1349821" y="488289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B0D9950C-6E1E-4DE8-8285-EA935F75B881}"/>
                </a:ext>
              </a:extLst>
            </p:cNvPr>
            <p:cNvSpPr/>
            <p:nvPr/>
          </p:nvSpPr>
          <p:spPr>
            <a:xfrm>
              <a:off x="839355" y="50270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2" name="Rectangle: Rounded Corners 221">
              <a:extLst>
                <a:ext uri="{FF2B5EF4-FFF2-40B4-BE49-F238E27FC236}">
                  <a16:creationId xmlns:a16="http://schemas.microsoft.com/office/drawing/2014/main" id="{E2B22B04-3349-481C-B77F-DCC582688BBB}"/>
                </a:ext>
              </a:extLst>
            </p:cNvPr>
            <p:cNvSpPr/>
            <p:nvPr/>
          </p:nvSpPr>
          <p:spPr>
            <a:xfrm>
              <a:off x="1003649" y="50285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FB6C4EB4-7A4E-4827-9E2B-D4880628CF65}"/>
                </a:ext>
              </a:extLst>
            </p:cNvPr>
            <p:cNvSpPr/>
            <p:nvPr/>
          </p:nvSpPr>
          <p:spPr>
            <a:xfrm>
              <a:off x="1185527" y="5025479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68A7EB2D-0373-47B6-B731-AC186D19D2CF}"/>
                </a:ext>
              </a:extLst>
            </p:cNvPr>
            <p:cNvSpPr/>
            <p:nvPr/>
          </p:nvSpPr>
          <p:spPr>
            <a:xfrm>
              <a:off x="1349821" y="50270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EDE9F4C5-138D-4623-B548-CC69D46311D9}"/>
                </a:ext>
              </a:extLst>
            </p:cNvPr>
            <p:cNvSpPr/>
            <p:nvPr/>
          </p:nvSpPr>
          <p:spPr>
            <a:xfrm>
              <a:off x="352600" y="4462454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D156E8E9-D0AE-4E30-B664-27C111BB830E}"/>
                </a:ext>
              </a:extLst>
            </p:cNvPr>
            <p:cNvSpPr/>
            <p:nvPr/>
          </p:nvSpPr>
          <p:spPr>
            <a:xfrm>
              <a:off x="516894" y="4463993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CDC7C68D-480B-49FD-9150-1684B0A30A5B}"/>
                </a:ext>
              </a:extLst>
            </p:cNvPr>
            <p:cNvSpPr/>
            <p:nvPr/>
          </p:nvSpPr>
          <p:spPr>
            <a:xfrm>
              <a:off x="355766" y="459309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B6FE75B4-04FB-429E-80F7-7B95EC39C946}"/>
                </a:ext>
              </a:extLst>
            </p:cNvPr>
            <p:cNvSpPr/>
            <p:nvPr/>
          </p:nvSpPr>
          <p:spPr>
            <a:xfrm>
              <a:off x="520060" y="459463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C938245F-C4AC-4EC5-ABF5-0ACD879F74BE}"/>
                </a:ext>
              </a:extLst>
            </p:cNvPr>
            <p:cNvSpPr/>
            <p:nvPr/>
          </p:nvSpPr>
          <p:spPr>
            <a:xfrm>
              <a:off x="355766" y="4754801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482A74BD-3A78-4741-8AFB-FA8D2477442B}"/>
                </a:ext>
              </a:extLst>
            </p:cNvPr>
            <p:cNvSpPr/>
            <p:nvPr/>
          </p:nvSpPr>
          <p:spPr>
            <a:xfrm>
              <a:off x="520060" y="4756340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11D9A951-A82E-4BE7-B1B4-E5B740989435}"/>
                </a:ext>
              </a:extLst>
            </p:cNvPr>
            <p:cNvSpPr/>
            <p:nvPr/>
          </p:nvSpPr>
          <p:spPr>
            <a:xfrm>
              <a:off x="355228" y="4906976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D0C637DF-D90B-4B25-ACE6-0968893DF056}"/>
                </a:ext>
              </a:extLst>
            </p:cNvPr>
            <p:cNvSpPr/>
            <p:nvPr/>
          </p:nvSpPr>
          <p:spPr>
            <a:xfrm>
              <a:off x="510730" y="4908515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439ACD52-09B3-43F8-9D21-8C51A337371D}"/>
                </a:ext>
              </a:extLst>
            </p:cNvPr>
            <p:cNvSpPr/>
            <p:nvPr/>
          </p:nvSpPr>
          <p:spPr>
            <a:xfrm>
              <a:off x="349602" y="5037618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4BF576FD-E7DA-47E0-B5F3-ED927F107F32}"/>
                </a:ext>
              </a:extLst>
            </p:cNvPr>
            <p:cNvSpPr/>
            <p:nvPr/>
          </p:nvSpPr>
          <p:spPr>
            <a:xfrm>
              <a:off x="513896" y="5039157"/>
              <a:ext cx="123092" cy="974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B6947FD3-A1C5-40C3-8771-CA31A1BF5282}"/>
              </a:ext>
            </a:extLst>
          </p:cNvPr>
          <p:cNvSpPr txBox="1"/>
          <p:nvPr/>
        </p:nvSpPr>
        <p:spPr>
          <a:xfrm>
            <a:off x="184916" y="4952052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Lockin</a:t>
            </a:r>
            <a:r>
              <a:rPr lang="en-US" sz="2400" dirty="0"/>
              <a:t>-Amplifier</a:t>
            </a:r>
            <a:endParaRPr lang="en-IN" sz="2400" dirty="0"/>
          </a:p>
        </p:txBody>
      </p:sp>
      <p:pic>
        <p:nvPicPr>
          <p:cNvPr id="127" name="Picture 2">
            <a:extLst>
              <a:ext uri="{FF2B5EF4-FFF2-40B4-BE49-F238E27FC236}">
                <a16:creationId xmlns:a16="http://schemas.microsoft.com/office/drawing/2014/main" id="{8CB5025A-D8E5-4116-991C-D5DFA9C8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4662" y="3083444"/>
            <a:ext cx="3408258" cy="99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055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48</a:t>
            </a:fld>
            <a:endParaRPr lang="en-IN" dirty="0"/>
          </a:p>
        </p:txBody>
      </p:sp>
      <p:pic>
        <p:nvPicPr>
          <p:cNvPr id="7" name="Picture 6" descr="A picture containing text, indoor, oven, stove&#10;&#10;Description automatically generated">
            <a:extLst>
              <a:ext uri="{FF2B5EF4-FFF2-40B4-BE49-F238E27FC236}">
                <a16:creationId xmlns:a16="http://schemas.microsoft.com/office/drawing/2014/main" id="{07F8D3C1-749E-47B7-B319-3659AB51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2948" r="1346" b="45769"/>
          <a:stretch/>
        </p:blipFill>
        <p:spPr>
          <a:xfrm>
            <a:off x="5155140" y="845458"/>
            <a:ext cx="3988860" cy="126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34ED-FBE1-4B03-B137-66D9BC685D63}"/>
              </a:ext>
            </a:extLst>
          </p:cNvPr>
          <p:cNvSpPr txBox="1"/>
          <p:nvPr/>
        </p:nvSpPr>
        <p:spPr>
          <a:xfrm>
            <a:off x="96714" y="694593"/>
            <a:ext cx="5058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retrieving signals buried in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Noise to signal ratio is high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Amplifying signal, amplifies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6FA6B-6FF0-42C9-8081-1714D1B2170C}"/>
                  </a:ext>
                </a:extLst>
              </p:cNvPr>
              <p:cNvSpPr txBox="1"/>
              <p:nvPr/>
            </p:nvSpPr>
            <p:spPr>
              <a:xfrm>
                <a:off x="395653" y="2549769"/>
                <a:ext cx="3604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6FA6B-6FF0-42C9-8081-1714D1B21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3" y="2549769"/>
                <a:ext cx="360484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84A9A-1C50-4603-A257-65C21C55A301}"/>
                  </a:ext>
                </a:extLst>
              </p:cNvPr>
              <p:cNvSpPr txBox="1"/>
              <p:nvPr/>
            </p:nvSpPr>
            <p:spPr>
              <a:xfrm>
                <a:off x="4571999" y="2549769"/>
                <a:ext cx="417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𝑅𝑒𝑓𝑒𝑟𝑒𝑛𝑐𝑒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84A9A-1C50-4603-A257-65C21C55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549769"/>
                <a:ext cx="417634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ACD61E-97A0-4A98-9536-6F26E6DD3C30}"/>
                  </a:ext>
                </a:extLst>
              </p:cNvPr>
              <p:cNvSpPr txBox="1"/>
              <p:nvPr/>
            </p:nvSpPr>
            <p:spPr>
              <a:xfrm>
                <a:off x="1626594" y="3586785"/>
                <a:ext cx="5565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ACD61E-97A0-4A98-9536-6F26E6DD3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594" y="3586785"/>
                <a:ext cx="556553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9287392E-AC59-4A22-B6C8-55BE2D93C620}"/>
              </a:ext>
            </a:extLst>
          </p:cNvPr>
          <p:cNvSpPr/>
          <p:nvPr/>
        </p:nvSpPr>
        <p:spPr>
          <a:xfrm>
            <a:off x="4163176" y="2888193"/>
            <a:ext cx="492369" cy="509954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X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00FCEE4-3878-4832-88C0-D886872627E1}"/>
              </a:ext>
            </a:extLst>
          </p:cNvPr>
          <p:cNvCxnSpPr>
            <a:stCxn id="6" idx="2"/>
            <a:endCxn id="27" idx="2"/>
          </p:cNvCxnSpPr>
          <p:nvPr/>
        </p:nvCxnSpPr>
        <p:spPr>
          <a:xfrm rot="16200000" flipH="1">
            <a:off x="3114758" y="2094752"/>
            <a:ext cx="131736" cy="19650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3757437-D20A-4FB8-A1E2-4066DD244D30}"/>
              </a:ext>
            </a:extLst>
          </p:cNvPr>
          <p:cNvCxnSpPr>
            <a:cxnSpLocks/>
            <a:stCxn id="23" idx="2"/>
            <a:endCxn id="27" idx="6"/>
          </p:cNvCxnSpPr>
          <p:nvPr/>
        </p:nvCxnSpPr>
        <p:spPr>
          <a:xfrm rot="5400000">
            <a:off x="5591991" y="2074988"/>
            <a:ext cx="131736" cy="200462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C54D935-9CB8-4846-9708-544FBE0621F7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 rot="5400000">
            <a:off x="4315042" y="3492466"/>
            <a:ext cx="188638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26CA3A-21AC-4D0D-8407-DA0F3F5BEBF3}"/>
                  </a:ext>
                </a:extLst>
              </p:cNvPr>
              <p:cNvSpPr txBox="1"/>
              <p:nvPr/>
            </p:nvSpPr>
            <p:spPr>
              <a:xfrm>
                <a:off x="0" y="4028615"/>
                <a:ext cx="9143996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))−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26CA3A-21AC-4D0D-8407-DA0F3F5B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28615"/>
                <a:ext cx="9143996" cy="66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433327-ED85-4C45-8E52-1F94F4A665AB}"/>
                  </a:ext>
                </a:extLst>
              </p:cNvPr>
              <p:cNvSpPr txBox="1"/>
              <p:nvPr/>
            </p:nvSpPr>
            <p:spPr>
              <a:xfrm>
                <a:off x="506051" y="4723893"/>
                <a:ext cx="183953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433327-ED85-4C45-8E52-1F94F4A66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1" y="4723893"/>
                <a:ext cx="1839536" cy="461665"/>
              </a:xfrm>
              <a:prstGeom prst="rect">
                <a:avLst/>
              </a:prstGeom>
              <a:blipFill>
                <a:blip r:embed="rId7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6D93BF-AEE9-4F2C-86B7-C23AFA7D1FFA}"/>
                  </a:ext>
                </a:extLst>
              </p:cNvPr>
              <p:cNvSpPr txBox="1"/>
              <p:nvPr/>
            </p:nvSpPr>
            <p:spPr>
              <a:xfrm>
                <a:off x="0" y="5166395"/>
                <a:ext cx="9143996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𝑃𝑆𝐷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))−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6D93BF-AEE9-4F2C-86B7-C23AFA7D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66395"/>
                <a:ext cx="9143996" cy="668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C75B4853-A792-4DD2-87EB-9DDFAD5FA613}"/>
              </a:ext>
            </a:extLst>
          </p:cNvPr>
          <p:cNvSpPr/>
          <p:nvPr/>
        </p:nvSpPr>
        <p:spPr>
          <a:xfrm rot="5400000">
            <a:off x="3620138" y="4387687"/>
            <a:ext cx="260777" cy="315522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11E46A9F-B3F6-4A02-B22D-589DE8DAC761}"/>
              </a:ext>
            </a:extLst>
          </p:cNvPr>
          <p:cNvSpPr/>
          <p:nvPr/>
        </p:nvSpPr>
        <p:spPr>
          <a:xfrm rot="5400000">
            <a:off x="6529784" y="4878433"/>
            <a:ext cx="260777" cy="21704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D6128B-7312-42C3-AE44-A72B0F37352F}"/>
              </a:ext>
            </a:extLst>
          </p:cNvPr>
          <p:cNvSpPr txBox="1"/>
          <p:nvPr/>
        </p:nvSpPr>
        <p:spPr>
          <a:xfrm>
            <a:off x="2296309" y="6061383"/>
            <a:ext cx="315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High frequency component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199548-4D10-4ACB-B400-EE0188D1C48C}"/>
              </a:ext>
            </a:extLst>
          </p:cNvPr>
          <p:cNvSpPr txBox="1"/>
          <p:nvPr/>
        </p:nvSpPr>
        <p:spPr>
          <a:xfrm>
            <a:off x="5841882" y="6061383"/>
            <a:ext cx="173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DC component </a:t>
            </a:r>
          </a:p>
        </p:txBody>
      </p:sp>
    </p:spTree>
    <p:extLst>
      <p:ext uri="{BB962C8B-B14F-4D97-AF65-F5344CB8AC3E}">
        <p14:creationId xmlns:p14="http://schemas.microsoft.com/office/powerpoint/2010/main" val="1089363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043-EC22-4B1E-B6E6-B305B83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Lock-in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3607-5453-4BD5-81F5-364B36DA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DCD2F-329D-41CC-95DD-73F683B43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53B-12EE-4FF4-A414-4DB1B8EA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49</a:t>
            </a:fld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53D41B-E8DA-4995-88EA-41508D164D46}"/>
              </a:ext>
            </a:extLst>
          </p:cNvPr>
          <p:cNvGrpSpPr/>
          <p:nvPr/>
        </p:nvGrpSpPr>
        <p:grpSpPr>
          <a:xfrm>
            <a:off x="109905" y="1156435"/>
            <a:ext cx="3077307" cy="2813534"/>
            <a:chOff x="677008" y="1151793"/>
            <a:chExt cx="3077307" cy="28135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BC3DF1-AFDF-42F8-B6C8-B60154859155}"/>
                </a:ext>
              </a:extLst>
            </p:cNvPr>
            <p:cNvSpPr/>
            <p:nvPr/>
          </p:nvSpPr>
          <p:spPr>
            <a:xfrm>
              <a:off x="677008" y="1151793"/>
              <a:ext cx="3077307" cy="25058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BEE307-3E31-4031-948C-65778D66B0B3}"/>
                </a:ext>
              </a:extLst>
            </p:cNvPr>
            <p:cNvCxnSpPr/>
            <p:nvPr/>
          </p:nvCxnSpPr>
          <p:spPr>
            <a:xfrm flipV="1">
              <a:off x="2013433" y="2066192"/>
              <a:ext cx="0" cy="1591409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5092516-8DF9-42AF-819F-85728290B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2549" y="2259623"/>
              <a:ext cx="0" cy="13979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C026BD-C5E5-4B3F-8BC7-65611BD27438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692199" y="1490297"/>
              <a:ext cx="233316" cy="575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481012-93BD-4240-9F10-74E9EF83C4F9}"/>
                </a:ext>
              </a:extLst>
            </p:cNvPr>
            <p:cNvSpPr txBox="1"/>
            <p:nvPr/>
          </p:nvSpPr>
          <p:spPr>
            <a:xfrm>
              <a:off x="773723" y="1259464"/>
              <a:ext cx="918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Signal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D0D0E5-A82C-48D3-81CB-F60A0D819CA1}"/>
                </a:ext>
              </a:extLst>
            </p:cNvPr>
            <p:cNvSpPr txBox="1"/>
            <p:nvPr/>
          </p:nvSpPr>
          <p:spPr>
            <a:xfrm>
              <a:off x="2402338" y="1259464"/>
              <a:ext cx="918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Noise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E26D01-D50D-46AC-ABFA-6965E49260BB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>
              <a:off x="2402338" y="1721129"/>
              <a:ext cx="459238" cy="5384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EA41EF-41F6-45FD-AB44-09899A6BB1DF}"/>
                </a:ext>
              </a:extLst>
            </p:cNvPr>
            <p:cNvSpPr txBox="1"/>
            <p:nvPr/>
          </p:nvSpPr>
          <p:spPr>
            <a:xfrm>
              <a:off x="1666573" y="3626773"/>
              <a:ext cx="588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500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6CC577-AEB2-4614-87C5-DB5DCD859A63}"/>
                </a:ext>
              </a:extLst>
            </p:cNvPr>
            <p:cNvSpPr txBox="1"/>
            <p:nvPr/>
          </p:nvSpPr>
          <p:spPr>
            <a:xfrm>
              <a:off x="2057400" y="3626773"/>
              <a:ext cx="588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600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CBDCBA-1C98-435B-8C5C-75087D3BDB55}"/>
                </a:ext>
              </a:extLst>
            </p:cNvPr>
            <p:cNvSpPr txBox="1"/>
            <p:nvPr/>
          </p:nvSpPr>
          <p:spPr>
            <a:xfrm>
              <a:off x="3320814" y="3626773"/>
              <a:ext cx="433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Hz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80FB76-0272-4B8F-9857-6089B72EC7B6}"/>
                  </a:ext>
                </a:extLst>
              </p:cNvPr>
              <p:cNvSpPr txBox="1"/>
              <p:nvPr/>
            </p:nvSpPr>
            <p:spPr>
              <a:xfrm>
                <a:off x="588220" y="4362916"/>
                <a:ext cx="20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:500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:600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𝑅𝑒𝑓𝑒𝑟𝑒𝑛𝑐𝑒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:500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80FB76-0272-4B8F-9857-6089B72E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20" y="4362916"/>
                <a:ext cx="2057399" cy="1200329"/>
              </a:xfrm>
              <a:prstGeom prst="rect">
                <a:avLst/>
              </a:prstGeom>
              <a:blipFill>
                <a:blip r:embed="rId2"/>
                <a:stretch>
                  <a:fillRect l="-2367" r="-31361" b="-6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BB2A9E1D-A0F7-4C33-9E59-4C8825D77D4B}"/>
              </a:ext>
            </a:extLst>
          </p:cNvPr>
          <p:cNvGrpSpPr/>
          <p:nvPr/>
        </p:nvGrpSpPr>
        <p:grpSpPr>
          <a:xfrm>
            <a:off x="3279525" y="2159800"/>
            <a:ext cx="2175318" cy="611691"/>
            <a:chOff x="3279525" y="2159800"/>
            <a:chExt cx="2175318" cy="611691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FFBAA819-38CF-4434-AF9B-681B6EB87869}"/>
                </a:ext>
              </a:extLst>
            </p:cNvPr>
            <p:cNvSpPr/>
            <p:nvPr/>
          </p:nvSpPr>
          <p:spPr>
            <a:xfrm>
              <a:off x="3279525" y="2294792"/>
              <a:ext cx="657443" cy="3256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53D0143-1867-4EA7-9A73-753F1C59146C}"/>
                </a:ext>
              </a:extLst>
            </p:cNvPr>
            <p:cNvSpPr/>
            <p:nvPr/>
          </p:nvSpPr>
          <p:spPr>
            <a:xfrm>
              <a:off x="3953386" y="2159800"/>
              <a:ext cx="790498" cy="6116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PSD</a:t>
              </a: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44DBC558-02A6-4E4E-BD82-23342212E45F}"/>
                </a:ext>
              </a:extLst>
            </p:cNvPr>
            <p:cNvSpPr/>
            <p:nvPr/>
          </p:nvSpPr>
          <p:spPr>
            <a:xfrm>
              <a:off x="4797400" y="2302810"/>
              <a:ext cx="657443" cy="3256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8F09CC-73BE-4275-9747-45455119DF69}"/>
              </a:ext>
            </a:extLst>
          </p:cNvPr>
          <p:cNvGrpSpPr/>
          <p:nvPr/>
        </p:nvGrpSpPr>
        <p:grpSpPr>
          <a:xfrm>
            <a:off x="5613571" y="1156435"/>
            <a:ext cx="3433156" cy="2813534"/>
            <a:chOff x="677008" y="1151793"/>
            <a:chExt cx="3433156" cy="281353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BB32DB0-B38A-4C32-8A8B-B19517165E1D}"/>
                </a:ext>
              </a:extLst>
            </p:cNvPr>
            <p:cNvSpPr/>
            <p:nvPr/>
          </p:nvSpPr>
          <p:spPr>
            <a:xfrm>
              <a:off x="677008" y="1151793"/>
              <a:ext cx="3077307" cy="25058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AB079E0-ADCA-4D6D-AE86-856711262F14}"/>
                </a:ext>
              </a:extLst>
            </p:cNvPr>
            <p:cNvCxnSpPr/>
            <p:nvPr/>
          </p:nvCxnSpPr>
          <p:spPr>
            <a:xfrm flipV="1">
              <a:off x="879232" y="2066192"/>
              <a:ext cx="0" cy="1591409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333A02-D6EC-41CF-85D4-A7B636667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348" y="2259623"/>
              <a:ext cx="0" cy="13979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936BF5-402E-46FC-9E0B-5A69419FE8B1}"/>
                </a:ext>
              </a:extLst>
            </p:cNvPr>
            <p:cNvSpPr txBox="1"/>
            <p:nvPr/>
          </p:nvSpPr>
          <p:spPr>
            <a:xfrm>
              <a:off x="740133" y="3626773"/>
              <a:ext cx="263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FC181FB-82EC-4A96-9EB0-422F5BB85F20}"/>
                </a:ext>
              </a:extLst>
            </p:cNvPr>
            <p:cNvSpPr txBox="1"/>
            <p:nvPr/>
          </p:nvSpPr>
          <p:spPr>
            <a:xfrm>
              <a:off x="919239" y="3626773"/>
              <a:ext cx="549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100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9C6F6B-3AD4-4C51-85C2-168F4F41012C}"/>
                </a:ext>
              </a:extLst>
            </p:cNvPr>
            <p:cNvSpPr txBox="1"/>
            <p:nvPr/>
          </p:nvSpPr>
          <p:spPr>
            <a:xfrm>
              <a:off x="3676663" y="3626773"/>
              <a:ext cx="433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Hz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99AEB3-032A-4F95-99D0-5AE5DA10FD14}"/>
              </a:ext>
            </a:extLst>
          </p:cNvPr>
          <p:cNvCxnSpPr/>
          <p:nvPr/>
        </p:nvCxnSpPr>
        <p:spPr>
          <a:xfrm flipV="1">
            <a:off x="8217370" y="2070834"/>
            <a:ext cx="0" cy="159140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1B55DE-50ED-4A8D-99CA-BDEFECBAE91E}"/>
              </a:ext>
            </a:extLst>
          </p:cNvPr>
          <p:cNvCxnSpPr>
            <a:cxnSpLocks/>
          </p:cNvCxnSpPr>
          <p:nvPr/>
        </p:nvCxnSpPr>
        <p:spPr>
          <a:xfrm flipV="1">
            <a:off x="8466486" y="2264265"/>
            <a:ext cx="0" cy="13979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5D1B54B-172C-4430-BFA4-F3FC51753FC4}"/>
              </a:ext>
            </a:extLst>
          </p:cNvPr>
          <p:cNvSpPr txBox="1"/>
          <p:nvPr/>
        </p:nvSpPr>
        <p:spPr>
          <a:xfrm>
            <a:off x="7884790" y="3645606"/>
            <a:ext cx="665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1000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B7074F72-92F4-4E61-88F4-9CA0CBB0603B}"/>
              </a:ext>
            </a:extLst>
          </p:cNvPr>
          <p:cNvSpPr/>
          <p:nvPr/>
        </p:nvSpPr>
        <p:spPr>
          <a:xfrm rot="5400000">
            <a:off x="5910775" y="3721002"/>
            <a:ext cx="260777" cy="72893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877D9AC8-9C48-4B6D-8FDB-102F3393E4F6}"/>
              </a:ext>
            </a:extLst>
          </p:cNvPr>
          <p:cNvSpPr/>
          <p:nvPr/>
        </p:nvSpPr>
        <p:spPr>
          <a:xfrm rot="5400000">
            <a:off x="8154787" y="3721001"/>
            <a:ext cx="260777" cy="72893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B5323F-F9D7-444A-96A5-C9206580A9E7}"/>
              </a:ext>
            </a:extLst>
          </p:cNvPr>
          <p:cNvSpPr txBox="1"/>
          <p:nvPr/>
        </p:nvSpPr>
        <p:spPr>
          <a:xfrm>
            <a:off x="7395051" y="4204073"/>
            <a:ext cx="178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High frequency </a:t>
            </a:r>
          </a:p>
          <a:p>
            <a:pPr algn="ctr"/>
            <a:r>
              <a:rPr lang="en-IN" sz="2000" dirty="0"/>
              <a:t>component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1D271F-2AE9-4DDB-946D-153CBDDE55F1}"/>
              </a:ext>
            </a:extLst>
          </p:cNvPr>
          <p:cNvSpPr txBox="1"/>
          <p:nvPr/>
        </p:nvSpPr>
        <p:spPr>
          <a:xfrm>
            <a:off x="5412048" y="4215858"/>
            <a:ext cx="1406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DC</a:t>
            </a:r>
          </a:p>
          <a:p>
            <a:pPr algn="ctr"/>
            <a:r>
              <a:rPr lang="en-IN" sz="2000" dirty="0"/>
              <a:t>component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C241578-6B5A-42FD-A8D9-0F4C50DD870E}"/>
              </a:ext>
            </a:extLst>
          </p:cNvPr>
          <p:cNvGrpSpPr/>
          <p:nvPr/>
        </p:nvGrpSpPr>
        <p:grpSpPr>
          <a:xfrm>
            <a:off x="5454843" y="1965327"/>
            <a:ext cx="563176" cy="1696915"/>
            <a:chOff x="5454843" y="1965327"/>
            <a:chExt cx="563176" cy="169691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0043D1D-DD68-474B-9694-37411845267E}"/>
                </a:ext>
              </a:extLst>
            </p:cNvPr>
            <p:cNvCxnSpPr/>
            <p:nvPr/>
          </p:nvCxnSpPr>
          <p:spPr>
            <a:xfrm>
              <a:off x="5454843" y="1965327"/>
              <a:ext cx="48551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A45AD60-E790-4064-93F5-1E3BC94397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8172" y="1965327"/>
              <a:ext cx="99847" cy="169691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36C4188-357C-4B92-9232-DB91308233C2}"/>
                  </a:ext>
                </a:extLst>
              </p:cNvPr>
              <p:cNvSpPr txBox="1"/>
              <p:nvPr/>
            </p:nvSpPr>
            <p:spPr>
              <a:xfrm>
                <a:off x="3941882" y="5142103"/>
                <a:ext cx="1260234" cy="85093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36C4188-357C-4B92-9232-DB9130823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82" y="5142103"/>
                <a:ext cx="1260234" cy="850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9720354-E420-4231-9440-907862592167}"/>
              </a:ext>
            </a:extLst>
          </p:cNvPr>
          <p:cNvSpPr txBox="1"/>
          <p:nvPr/>
        </p:nvSpPr>
        <p:spPr>
          <a:xfrm>
            <a:off x="5613571" y="5372100"/>
            <a:ext cx="3301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Trade off: </a:t>
            </a:r>
          </a:p>
          <a:p>
            <a:pPr algn="ctr"/>
            <a:r>
              <a:rPr lang="en-IN" sz="2400" dirty="0"/>
              <a:t>low cut-off frequency, higher settling time</a:t>
            </a:r>
          </a:p>
        </p:txBody>
      </p:sp>
    </p:spTree>
    <p:extLst>
      <p:ext uri="{BB962C8B-B14F-4D97-AF65-F5344CB8AC3E}">
        <p14:creationId xmlns:p14="http://schemas.microsoft.com/office/powerpoint/2010/main" val="379649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7873-7A4D-4CDD-9779-867BC98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6901F-4118-467B-8AAB-F4337451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B6F2D-9C09-4AEB-A529-095374BE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80232-42EB-4EFD-9245-118960EA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37005-AA54-4627-8B5E-A7FBAAE1644F}"/>
              </a:ext>
            </a:extLst>
          </p:cNvPr>
          <p:cNvSpPr txBox="1"/>
          <p:nvPr/>
        </p:nvSpPr>
        <p:spPr>
          <a:xfrm>
            <a:off x="104110" y="4223741"/>
            <a:ext cx="442878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System of interconnected neurons</a:t>
            </a:r>
            <a:endParaRPr lang="en-IN" sz="24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DC4C77D-AE4B-4255-B6D4-F91DAE1110FF}"/>
              </a:ext>
            </a:extLst>
          </p:cNvPr>
          <p:cNvSpPr txBox="1"/>
          <p:nvPr/>
        </p:nvSpPr>
        <p:spPr>
          <a:xfrm>
            <a:off x="10354" y="4646647"/>
            <a:ext cx="893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 Architecture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Output of a neuron, connected to all other neurons in the next layer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Three layers: Input, Hidden and Output layers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Weights and biases are the optimizing parameters</a:t>
            </a:r>
            <a:endParaRPr lang="en-IN" sz="2400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FB5F6CD-3224-4B0D-827E-9970531E7E29}"/>
              </a:ext>
            </a:extLst>
          </p:cNvPr>
          <p:cNvGrpSpPr/>
          <p:nvPr/>
        </p:nvGrpSpPr>
        <p:grpSpPr>
          <a:xfrm>
            <a:off x="20401" y="778784"/>
            <a:ext cx="3829292" cy="3299937"/>
            <a:chOff x="39063" y="778784"/>
            <a:chExt cx="3829292" cy="329993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FB35C4-E0DF-4FC6-AAA3-22E146E3ADE6}"/>
                </a:ext>
              </a:extLst>
            </p:cNvPr>
            <p:cNvSpPr/>
            <p:nvPr/>
          </p:nvSpPr>
          <p:spPr>
            <a:xfrm>
              <a:off x="53233" y="778784"/>
              <a:ext cx="826900" cy="23603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42944E-A227-47D4-9B16-E0A9A756C71C}"/>
                </a:ext>
              </a:extLst>
            </p:cNvPr>
            <p:cNvSpPr/>
            <p:nvPr/>
          </p:nvSpPr>
          <p:spPr>
            <a:xfrm>
              <a:off x="2916127" y="779333"/>
              <a:ext cx="826900" cy="23603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C85FAA-FDB5-483C-A294-2656E2038955}"/>
                </a:ext>
              </a:extLst>
            </p:cNvPr>
            <p:cNvSpPr/>
            <p:nvPr/>
          </p:nvSpPr>
          <p:spPr>
            <a:xfrm>
              <a:off x="1371593" y="778784"/>
              <a:ext cx="826900" cy="2360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B8904CD-B521-4CDF-904A-1A03D815123F}"/>
                </a:ext>
              </a:extLst>
            </p:cNvPr>
            <p:cNvGrpSpPr/>
            <p:nvPr/>
          </p:nvGrpSpPr>
          <p:grpSpPr>
            <a:xfrm>
              <a:off x="178828" y="878521"/>
              <a:ext cx="3465914" cy="2168384"/>
              <a:chOff x="150841" y="878521"/>
              <a:chExt cx="3263330" cy="194510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5F37CC2-7617-46C7-961A-F725003ECD72}"/>
                  </a:ext>
                </a:extLst>
              </p:cNvPr>
              <p:cNvSpPr/>
              <p:nvPr/>
            </p:nvSpPr>
            <p:spPr>
              <a:xfrm>
                <a:off x="150841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FAAB348-6E7C-4379-99CD-8324843614D8}"/>
                  </a:ext>
                </a:extLst>
              </p:cNvPr>
              <p:cNvSpPr/>
              <p:nvPr/>
            </p:nvSpPr>
            <p:spPr>
              <a:xfrm>
                <a:off x="1404253" y="158453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AF78EE-5CB1-4237-96B0-B9421C237EBD}"/>
                  </a:ext>
                </a:extLst>
              </p:cNvPr>
              <p:cNvSpPr/>
              <p:nvPr/>
            </p:nvSpPr>
            <p:spPr>
              <a:xfrm>
                <a:off x="1404252" y="878521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BE1BE43-C08F-4E18-8C1B-6CBC8E5B19E6}"/>
                  </a:ext>
                </a:extLst>
              </p:cNvPr>
              <p:cNvSpPr/>
              <p:nvPr/>
            </p:nvSpPr>
            <p:spPr>
              <a:xfrm>
                <a:off x="1404252" y="2290553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3775E2-9FF9-48D4-8F11-65F915BA56BD}"/>
                  </a:ext>
                </a:extLst>
              </p:cNvPr>
              <p:cNvSpPr/>
              <p:nvPr/>
            </p:nvSpPr>
            <p:spPr>
              <a:xfrm>
                <a:off x="2867602" y="1206117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822ED1E-5A48-47C5-9F79-24002DCB5D27}"/>
                  </a:ext>
                </a:extLst>
              </p:cNvPr>
              <p:cNvSpPr/>
              <p:nvPr/>
            </p:nvSpPr>
            <p:spPr>
              <a:xfrm>
                <a:off x="2867602" y="2024016"/>
                <a:ext cx="546569" cy="53307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212B86-6450-40B7-A2C1-E031F366B9BA}"/>
                  </a:ext>
                </a:extLst>
              </p:cNvPr>
              <p:cNvCxnSpPr>
                <a:stCxn id="6" idx="7"/>
                <a:endCxn id="11" idx="2"/>
              </p:cNvCxnSpPr>
              <p:nvPr/>
            </p:nvCxnSpPr>
            <p:spPr>
              <a:xfrm flipV="1">
                <a:off x="617367" y="1145058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7014B74-0B9F-4FB4-BCD2-D56CEFEB9E69}"/>
                  </a:ext>
                </a:extLst>
              </p:cNvPr>
              <p:cNvCxnSpPr>
                <a:stCxn id="6" idx="6"/>
                <a:endCxn id="10" idx="2"/>
              </p:cNvCxnSpPr>
              <p:nvPr/>
            </p:nvCxnSpPr>
            <p:spPr>
              <a:xfrm>
                <a:off x="697410" y="1851074"/>
                <a:ext cx="70684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B58D967-79A6-41B8-A7B6-6340A83F4BA5}"/>
                  </a:ext>
                </a:extLst>
              </p:cNvPr>
              <p:cNvCxnSpPr>
                <a:stCxn id="6" idx="5"/>
                <a:endCxn id="12" idx="2"/>
              </p:cNvCxnSpPr>
              <p:nvPr/>
            </p:nvCxnSpPr>
            <p:spPr>
              <a:xfrm>
                <a:off x="617367" y="2039544"/>
                <a:ext cx="786885" cy="51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329F77-CA98-4BA6-9E5E-B04D6A6EDC8C}"/>
                  </a:ext>
                </a:extLst>
              </p:cNvPr>
              <p:cNvCxnSpPr>
                <a:cxnSpLocks/>
                <a:stCxn id="11" idx="6"/>
                <a:endCxn id="13" idx="1"/>
              </p:cNvCxnSpPr>
              <p:nvPr/>
            </p:nvCxnSpPr>
            <p:spPr>
              <a:xfrm>
                <a:off x="1950821" y="1145058"/>
                <a:ext cx="996824" cy="13912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09F629A-EC43-4C99-BBE2-88039138673C}"/>
                  </a:ext>
                </a:extLst>
              </p:cNvPr>
              <p:cNvCxnSpPr>
                <a:cxnSpLocks/>
                <a:stCxn id="11" idx="5"/>
                <a:endCxn id="14" idx="1"/>
              </p:cNvCxnSpPr>
              <p:nvPr/>
            </p:nvCxnSpPr>
            <p:spPr>
              <a:xfrm>
                <a:off x="1870778" y="1333528"/>
                <a:ext cx="1076867" cy="768555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3052DFE-7B60-453F-ACC9-1AC68DEAE5A9}"/>
                  </a:ext>
                </a:extLst>
              </p:cNvPr>
              <p:cNvCxnSpPr>
                <a:cxnSpLocks/>
                <a:stCxn id="10" idx="6"/>
                <a:endCxn id="13" idx="2"/>
              </p:cNvCxnSpPr>
              <p:nvPr/>
            </p:nvCxnSpPr>
            <p:spPr>
              <a:xfrm flipV="1">
                <a:off x="1950822" y="1472654"/>
                <a:ext cx="916780" cy="3784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55C83E9-F5CB-4CCB-8198-CC18FEF02F4B}"/>
                  </a:ext>
                </a:extLst>
              </p:cNvPr>
              <p:cNvCxnSpPr>
                <a:cxnSpLocks/>
                <a:stCxn id="10" idx="5"/>
                <a:endCxn id="14" idx="2"/>
              </p:cNvCxnSpPr>
              <p:nvPr/>
            </p:nvCxnSpPr>
            <p:spPr>
              <a:xfrm>
                <a:off x="1870779" y="2039544"/>
                <a:ext cx="996823" cy="251009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444D41-C7C2-4277-B77F-705F63DC3E99}"/>
                  </a:ext>
                </a:extLst>
              </p:cNvPr>
              <p:cNvCxnSpPr>
                <a:stCxn id="12" idx="6"/>
                <a:endCxn id="14" idx="3"/>
              </p:cNvCxnSpPr>
              <p:nvPr/>
            </p:nvCxnSpPr>
            <p:spPr>
              <a:xfrm flipV="1">
                <a:off x="1950821" y="2479023"/>
                <a:ext cx="996824" cy="78067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4DBB52C-1714-4767-885D-34011B596638}"/>
                  </a:ext>
                </a:extLst>
              </p:cNvPr>
              <p:cNvCxnSpPr>
                <a:cxnSpLocks/>
                <a:stCxn id="12" idx="7"/>
                <a:endCxn id="13" idx="3"/>
              </p:cNvCxnSpPr>
              <p:nvPr/>
            </p:nvCxnSpPr>
            <p:spPr>
              <a:xfrm flipV="1">
                <a:off x="1870778" y="1661124"/>
                <a:ext cx="1076867" cy="70749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/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9A2A0D-4721-47AB-AA70-F8F999C66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00" y="2105666"/>
                  <a:ext cx="325576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/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93DF439-E41E-4EB1-88A3-2AECC914B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21" y="965850"/>
                  <a:ext cx="325576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51852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/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9384056-77BA-4863-99B1-5988DB676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258" y="1513372"/>
                  <a:ext cx="325576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53704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/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8BB850E-6682-42A9-8E2C-C20CEC5F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255" y="919031"/>
                  <a:ext cx="3255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556" r="-33333" b="-1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/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BA58F77-7E89-425F-99E2-7624B7DE0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13" y="1693842"/>
                  <a:ext cx="32557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5660" r="-377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/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7B8D61-7A47-4766-B65F-7B82AB113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048" y="2518938"/>
                  <a:ext cx="32557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556" r="-35185"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FA87A0-B211-453E-BBA7-08F28715080F}"/>
                </a:ext>
              </a:extLst>
            </p:cNvPr>
            <p:cNvSpPr txBox="1"/>
            <p:nvPr/>
          </p:nvSpPr>
          <p:spPr>
            <a:xfrm>
              <a:off x="39063" y="3247051"/>
              <a:ext cx="842766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 layer</a:t>
              </a:r>
              <a:endParaRPr lang="en-IN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555B8D-ABCF-4FC8-978D-2A0F9428F3D2}"/>
                </a:ext>
              </a:extLst>
            </p:cNvPr>
            <p:cNvSpPr txBox="1"/>
            <p:nvPr/>
          </p:nvSpPr>
          <p:spPr>
            <a:xfrm>
              <a:off x="1259696" y="3247724"/>
              <a:ext cx="1077556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Hidden layer</a:t>
              </a:r>
              <a:endParaRPr lang="en-IN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365A6-0DD5-48F8-810C-7B10612B5E8E}"/>
                </a:ext>
              </a:extLst>
            </p:cNvPr>
            <p:cNvSpPr txBox="1"/>
            <p:nvPr/>
          </p:nvSpPr>
          <p:spPr>
            <a:xfrm>
              <a:off x="2790799" y="3244333"/>
              <a:ext cx="1077556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Output layer</a:t>
              </a:r>
              <a:endParaRPr lang="en-IN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2FED21-89F0-44E7-8432-D414DA810F31}"/>
              </a:ext>
            </a:extLst>
          </p:cNvPr>
          <p:cNvGrpSpPr/>
          <p:nvPr/>
        </p:nvGrpSpPr>
        <p:grpSpPr>
          <a:xfrm>
            <a:off x="3785295" y="774297"/>
            <a:ext cx="5308963" cy="3433493"/>
            <a:chOff x="3785295" y="774297"/>
            <a:chExt cx="5308963" cy="343349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FFBB896-1B95-4AAF-87EC-3CD4BCC2B3B0}"/>
                </a:ext>
              </a:extLst>
            </p:cNvPr>
            <p:cNvGrpSpPr/>
            <p:nvPr/>
          </p:nvGrpSpPr>
          <p:grpSpPr>
            <a:xfrm>
              <a:off x="3785295" y="774297"/>
              <a:ext cx="1628654" cy="3239839"/>
              <a:chOff x="542998" y="991098"/>
              <a:chExt cx="1812521" cy="3355548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D6A03AB-E24A-4580-919B-46B12497B795}"/>
                  </a:ext>
                </a:extLst>
              </p:cNvPr>
              <p:cNvCxnSpPr/>
              <p:nvPr/>
            </p:nvCxnSpPr>
            <p:spPr>
              <a:xfrm>
                <a:off x="1374999" y="2204776"/>
                <a:ext cx="9044" cy="1702005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ounded Rectangle 31">
                <a:extLst>
                  <a:ext uri="{FF2B5EF4-FFF2-40B4-BE49-F238E27FC236}">
                    <a16:creationId xmlns:a16="http://schemas.microsoft.com/office/drawing/2014/main" id="{8BDB1092-8638-47BC-9CDB-51F26D70D728}"/>
                  </a:ext>
                </a:extLst>
              </p:cNvPr>
              <p:cNvSpPr/>
              <p:nvPr/>
            </p:nvSpPr>
            <p:spPr>
              <a:xfrm>
                <a:off x="1283114" y="2377753"/>
                <a:ext cx="166454" cy="28034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08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EEF62117-11E0-4BCB-8FDF-F83BDFCE7752}"/>
                  </a:ext>
                </a:extLst>
              </p:cNvPr>
              <p:cNvSpPr/>
              <p:nvPr/>
            </p:nvSpPr>
            <p:spPr>
              <a:xfrm rot="1622313">
                <a:off x="543312" y="1388340"/>
                <a:ext cx="542611" cy="527761"/>
              </a:xfrm>
              <a:prstGeom prst="arc">
                <a:avLst>
                  <a:gd name="adj1" fmla="val 16200000"/>
                  <a:gd name="adj2" fmla="val 339503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A6689A35-FBCA-4B74-8E09-5EA5C8C5378B}"/>
                  </a:ext>
                </a:extLst>
              </p:cNvPr>
              <p:cNvSpPr/>
              <p:nvPr/>
            </p:nvSpPr>
            <p:spPr>
              <a:xfrm rot="20634130">
                <a:off x="723954" y="1861854"/>
                <a:ext cx="636135" cy="784573"/>
              </a:xfrm>
              <a:prstGeom prst="arc">
                <a:avLst>
                  <a:gd name="adj1" fmla="val 15548075"/>
                  <a:gd name="adj2" fmla="val 2231085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 dirty="0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E4359EFC-B3BF-46C6-8C1F-22EC9AB12A9D}"/>
                  </a:ext>
                </a:extLst>
              </p:cNvPr>
              <p:cNvSpPr/>
              <p:nvPr/>
            </p:nvSpPr>
            <p:spPr>
              <a:xfrm rot="5400000">
                <a:off x="976079" y="942158"/>
                <a:ext cx="542611" cy="703383"/>
              </a:xfrm>
              <a:prstGeom prst="arc">
                <a:avLst>
                  <a:gd name="adj1" fmla="val 16200000"/>
                  <a:gd name="adj2" fmla="val 4221222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 dirty="0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26CEEE79-74D7-4920-AD43-EC4A00DC877F}"/>
                  </a:ext>
                </a:extLst>
              </p:cNvPr>
              <p:cNvSpPr/>
              <p:nvPr/>
            </p:nvSpPr>
            <p:spPr>
              <a:xfrm rot="14899068">
                <a:off x="1556391" y="1644481"/>
                <a:ext cx="575127" cy="1023128"/>
              </a:xfrm>
              <a:prstGeom prst="arc">
                <a:avLst>
                  <a:gd name="adj1" fmla="val 16095109"/>
                  <a:gd name="adj2" fmla="val 2591307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 dirty="0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6C5D960B-1787-4C20-B75F-DA27B7AAB320}"/>
                  </a:ext>
                </a:extLst>
              </p:cNvPr>
              <p:cNvSpPr/>
              <p:nvPr/>
            </p:nvSpPr>
            <p:spPr>
              <a:xfrm rot="10003927">
                <a:off x="1611244" y="1038815"/>
                <a:ext cx="510512" cy="804681"/>
              </a:xfrm>
              <a:prstGeom prst="arc">
                <a:avLst>
                  <a:gd name="adj1" fmla="val 16200000"/>
                  <a:gd name="adj2" fmla="val 2231085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 dirty="0"/>
              </a:p>
            </p:txBody>
          </p:sp>
          <p:cxnSp>
            <p:nvCxnSpPr>
              <p:cNvPr id="75" name="Straight Connector 40">
                <a:extLst>
                  <a:ext uri="{FF2B5EF4-FFF2-40B4-BE49-F238E27FC236}">
                    <a16:creationId xmlns:a16="http://schemas.microsoft.com/office/drawing/2014/main" id="{C65CC7FD-B432-40FF-92EC-064B01B2B5AF}"/>
                  </a:ext>
                </a:extLst>
              </p:cNvPr>
              <p:cNvCxnSpPr>
                <a:cxnSpLocks/>
                <a:stCxn id="67" idx="2"/>
              </p:cNvCxnSpPr>
              <p:nvPr/>
            </p:nvCxnSpPr>
            <p:spPr>
              <a:xfrm rot="10800000" flipV="1">
                <a:off x="542998" y="1916641"/>
                <a:ext cx="301175" cy="288136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40">
                <a:extLst>
                  <a:ext uri="{FF2B5EF4-FFF2-40B4-BE49-F238E27FC236}">
                    <a16:creationId xmlns:a16="http://schemas.microsoft.com/office/drawing/2014/main" id="{0BE4A32B-E76E-4832-90CE-A1AA7D86C572}"/>
                  </a:ext>
                </a:extLst>
              </p:cNvPr>
              <p:cNvCxnSpPr>
                <a:endCxn id="72" idx="0"/>
              </p:cNvCxnSpPr>
              <p:nvPr/>
            </p:nvCxnSpPr>
            <p:spPr>
              <a:xfrm rot="10800000" flipV="1">
                <a:off x="1599075" y="1041338"/>
                <a:ext cx="318001" cy="252510"/>
              </a:xfrm>
              <a:prstGeom prst="curvedConnector4">
                <a:avLst>
                  <a:gd name="adj1" fmla="val 62639"/>
                  <a:gd name="adj2" fmla="val 37325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40">
                <a:extLst>
                  <a:ext uri="{FF2B5EF4-FFF2-40B4-BE49-F238E27FC236}">
                    <a16:creationId xmlns:a16="http://schemas.microsoft.com/office/drawing/2014/main" id="{7AEA57F8-CA81-46D6-94B0-F29B34D9CE3A}"/>
                  </a:ext>
                </a:extLst>
              </p:cNvPr>
              <p:cNvCxnSpPr/>
              <p:nvPr/>
            </p:nvCxnSpPr>
            <p:spPr>
              <a:xfrm rot="10800000" flipV="1">
                <a:off x="1958351" y="1529146"/>
                <a:ext cx="301175" cy="288136"/>
              </a:xfrm>
              <a:prstGeom prst="curvedConnector3">
                <a:avLst>
                  <a:gd name="adj1" fmla="val 22975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40">
                <a:extLst>
                  <a:ext uri="{FF2B5EF4-FFF2-40B4-BE49-F238E27FC236}">
                    <a16:creationId xmlns:a16="http://schemas.microsoft.com/office/drawing/2014/main" id="{1A43567A-84F5-4641-914F-E2C418F534AA}"/>
                  </a:ext>
                </a:extLst>
              </p:cNvPr>
              <p:cNvCxnSpPr/>
              <p:nvPr/>
            </p:nvCxnSpPr>
            <p:spPr>
              <a:xfrm rot="16200000" flipH="1">
                <a:off x="1416278" y="1039958"/>
                <a:ext cx="226578" cy="128857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40">
                <a:extLst>
                  <a:ext uri="{FF2B5EF4-FFF2-40B4-BE49-F238E27FC236}">
                    <a16:creationId xmlns:a16="http://schemas.microsoft.com/office/drawing/2014/main" id="{F5C90548-E187-4923-B1F7-5CE23967F63E}"/>
                  </a:ext>
                </a:extLst>
              </p:cNvPr>
              <p:cNvCxnSpPr>
                <a:cxnSpLocks/>
                <a:endCxn id="67" idx="0"/>
              </p:cNvCxnSpPr>
              <p:nvPr/>
            </p:nvCxnSpPr>
            <p:spPr>
              <a:xfrm>
                <a:off x="648506" y="1236223"/>
                <a:ext cx="286068" cy="180959"/>
              </a:xfrm>
              <a:prstGeom prst="curvedConnector5">
                <a:avLst>
                  <a:gd name="adj1" fmla="val 55323"/>
                  <a:gd name="adj2" fmla="val 42031"/>
                  <a:gd name="adj3" fmla="val 60483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40">
                <a:extLst>
                  <a:ext uri="{FF2B5EF4-FFF2-40B4-BE49-F238E27FC236}">
                    <a16:creationId xmlns:a16="http://schemas.microsoft.com/office/drawing/2014/main" id="{FFBED3BD-D7E3-440D-940E-6F546018E2FF}"/>
                  </a:ext>
                </a:extLst>
              </p:cNvPr>
              <p:cNvCxnSpPr/>
              <p:nvPr/>
            </p:nvCxnSpPr>
            <p:spPr>
              <a:xfrm rot="10800000" flipV="1">
                <a:off x="577693" y="1397923"/>
                <a:ext cx="301175" cy="288136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40">
                <a:extLst>
                  <a:ext uri="{FF2B5EF4-FFF2-40B4-BE49-F238E27FC236}">
                    <a16:creationId xmlns:a16="http://schemas.microsoft.com/office/drawing/2014/main" id="{3E20F1CB-0E84-4B76-BB16-ECA80FB3AB97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 rot="10800000">
                <a:off x="1963716" y="1832758"/>
                <a:ext cx="229641" cy="176335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5E18F2A-3D81-43A6-A3D8-028E3A1461F9}"/>
                  </a:ext>
                </a:extLst>
              </p:cNvPr>
              <p:cNvSpPr/>
              <p:nvPr/>
            </p:nvSpPr>
            <p:spPr>
              <a:xfrm>
                <a:off x="1242133" y="1632036"/>
                <a:ext cx="316558" cy="32313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108" dirty="0"/>
              </a:p>
            </p:txBody>
          </p:sp>
          <p:sp>
            <p:nvSpPr>
              <p:cNvPr id="86" name="Arc 1">
                <a:extLst>
                  <a:ext uri="{FF2B5EF4-FFF2-40B4-BE49-F238E27FC236}">
                    <a16:creationId xmlns:a16="http://schemas.microsoft.com/office/drawing/2014/main" id="{2306116B-05B0-4F1E-9399-2CC0CF614C88}"/>
                  </a:ext>
                </a:extLst>
              </p:cNvPr>
              <p:cNvSpPr/>
              <p:nvPr/>
            </p:nvSpPr>
            <p:spPr>
              <a:xfrm rot="6994877">
                <a:off x="1055319" y="3965705"/>
                <a:ext cx="397201" cy="171814"/>
              </a:xfrm>
              <a:custGeom>
                <a:avLst/>
                <a:gdLst>
                  <a:gd name="connsiteX0" fmla="*/ 118597 w 692331"/>
                  <a:gd name="connsiteY0" fmla="*/ 61164 h 496345"/>
                  <a:gd name="connsiteX1" fmla="*/ 432262 w 692331"/>
                  <a:gd name="connsiteY1" fmla="*/ 7798 h 496345"/>
                  <a:gd name="connsiteX2" fmla="*/ 692332 w 692331"/>
                  <a:gd name="connsiteY2" fmla="*/ 248173 h 496345"/>
                  <a:gd name="connsiteX3" fmla="*/ 346166 w 692331"/>
                  <a:gd name="connsiteY3" fmla="*/ 248173 h 496345"/>
                  <a:gd name="connsiteX4" fmla="*/ 118597 w 692331"/>
                  <a:gd name="connsiteY4" fmla="*/ 61164 h 496345"/>
                  <a:gd name="connsiteX0" fmla="*/ 118597 w 692331"/>
                  <a:gd name="connsiteY0" fmla="*/ 61164 h 496345"/>
                  <a:gd name="connsiteX1" fmla="*/ 432262 w 692331"/>
                  <a:gd name="connsiteY1" fmla="*/ 7798 h 496345"/>
                  <a:gd name="connsiteX2" fmla="*/ 692332 w 692331"/>
                  <a:gd name="connsiteY2" fmla="*/ 248173 h 496345"/>
                  <a:gd name="connsiteX0" fmla="*/ 0 w 573735"/>
                  <a:gd name="connsiteY0" fmla="*/ 61167 h 248176"/>
                  <a:gd name="connsiteX1" fmla="*/ 313665 w 573735"/>
                  <a:gd name="connsiteY1" fmla="*/ 7801 h 248176"/>
                  <a:gd name="connsiteX2" fmla="*/ 573735 w 573735"/>
                  <a:gd name="connsiteY2" fmla="*/ 248176 h 248176"/>
                  <a:gd name="connsiteX3" fmla="*/ 227569 w 573735"/>
                  <a:gd name="connsiteY3" fmla="*/ 248176 h 248176"/>
                  <a:gd name="connsiteX4" fmla="*/ 0 w 573735"/>
                  <a:gd name="connsiteY4" fmla="*/ 61167 h 248176"/>
                  <a:gd name="connsiteX0" fmla="*/ 0 w 573735"/>
                  <a:gd name="connsiteY0" fmla="*/ 61167 h 248176"/>
                  <a:gd name="connsiteX1" fmla="*/ 300432 w 573735"/>
                  <a:gd name="connsiteY1" fmla="*/ 75959 h 248176"/>
                  <a:gd name="connsiteX2" fmla="*/ 573735 w 573735"/>
                  <a:gd name="connsiteY2" fmla="*/ 248176 h 248176"/>
                  <a:gd name="connsiteX0" fmla="*/ 0 w 573735"/>
                  <a:gd name="connsiteY0" fmla="*/ 61167 h 248176"/>
                  <a:gd name="connsiteX1" fmla="*/ 313665 w 573735"/>
                  <a:gd name="connsiteY1" fmla="*/ 7801 h 248176"/>
                  <a:gd name="connsiteX2" fmla="*/ 573735 w 573735"/>
                  <a:gd name="connsiteY2" fmla="*/ 248176 h 248176"/>
                  <a:gd name="connsiteX3" fmla="*/ 227569 w 573735"/>
                  <a:gd name="connsiteY3" fmla="*/ 248176 h 248176"/>
                  <a:gd name="connsiteX4" fmla="*/ 0 w 573735"/>
                  <a:gd name="connsiteY4" fmla="*/ 61167 h 248176"/>
                  <a:gd name="connsiteX0" fmla="*/ 0 w 573735"/>
                  <a:gd name="connsiteY0" fmla="*/ 61167 h 248176"/>
                  <a:gd name="connsiteX1" fmla="*/ 300432 w 573735"/>
                  <a:gd name="connsiteY1" fmla="*/ 75959 h 248176"/>
                  <a:gd name="connsiteX2" fmla="*/ 490799 w 573735"/>
                  <a:gd name="connsiteY2" fmla="*/ 122677 h 248176"/>
                  <a:gd name="connsiteX3" fmla="*/ 573735 w 573735"/>
                  <a:gd name="connsiteY3" fmla="*/ 248176 h 248176"/>
                  <a:gd name="connsiteX0" fmla="*/ 0 w 573735"/>
                  <a:gd name="connsiteY0" fmla="*/ 61167 h 248176"/>
                  <a:gd name="connsiteX1" fmla="*/ 313665 w 573735"/>
                  <a:gd name="connsiteY1" fmla="*/ 7801 h 248176"/>
                  <a:gd name="connsiteX2" fmla="*/ 573735 w 573735"/>
                  <a:gd name="connsiteY2" fmla="*/ 248176 h 248176"/>
                  <a:gd name="connsiteX3" fmla="*/ 227569 w 573735"/>
                  <a:gd name="connsiteY3" fmla="*/ 248176 h 248176"/>
                  <a:gd name="connsiteX4" fmla="*/ 0 w 573735"/>
                  <a:gd name="connsiteY4" fmla="*/ 61167 h 248176"/>
                  <a:gd name="connsiteX0" fmla="*/ 0 w 573735"/>
                  <a:gd name="connsiteY0" fmla="*/ 61167 h 248176"/>
                  <a:gd name="connsiteX1" fmla="*/ 153777 w 573735"/>
                  <a:gd name="connsiteY1" fmla="*/ 16754 h 248176"/>
                  <a:gd name="connsiteX2" fmla="*/ 300432 w 573735"/>
                  <a:gd name="connsiteY2" fmla="*/ 75959 h 248176"/>
                  <a:gd name="connsiteX3" fmla="*/ 490799 w 573735"/>
                  <a:gd name="connsiteY3" fmla="*/ 122677 h 248176"/>
                  <a:gd name="connsiteX4" fmla="*/ 573735 w 573735"/>
                  <a:gd name="connsiteY4" fmla="*/ 248176 h 2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735" h="248176" stroke="0" extrusionOk="0">
                    <a:moveTo>
                      <a:pt x="0" y="61167"/>
                    </a:moveTo>
                    <a:cubicBezTo>
                      <a:pt x="85916" y="7431"/>
                      <a:pt x="203231" y="-12528"/>
                      <a:pt x="313665" y="7801"/>
                    </a:cubicBezTo>
                    <a:cubicBezTo>
                      <a:pt x="466722" y="35977"/>
                      <a:pt x="573735" y="134886"/>
                      <a:pt x="573735" y="248176"/>
                    </a:cubicBezTo>
                    <a:lnTo>
                      <a:pt x="227569" y="248176"/>
                    </a:lnTo>
                    <a:lnTo>
                      <a:pt x="0" y="61167"/>
                    </a:lnTo>
                    <a:close/>
                  </a:path>
                  <a:path w="573735" h="248176" fill="none">
                    <a:moveTo>
                      <a:pt x="0" y="61167"/>
                    </a:moveTo>
                    <a:cubicBezTo>
                      <a:pt x="26893" y="57866"/>
                      <a:pt x="103705" y="14289"/>
                      <a:pt x="153777" y="16754"/>
                    </a:cubicBezTo>
                    <a:cubicBezTo>
                      <a:pt x="203849" y="19219"/>
                      <a:pt x="245525" y="62407"/>
                      <a:pt x="300432" y="75959"/>
                    </a:cubicBezTo>
                    <a:cubicBezTo>
                      <a:pt x="390438" y="93150"/>
                      <a:pt x="445249" y="93974"/>
                      <a:pt x="490799" y="122677"/>
                    </a:cubicBezTo>
                    <a:cubicBezTo>
                      <a:pt x="536350" y="151380"/>
                      <a:pt x="568118" y="234199"/>
                      <a:pt x="573735" y="248176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 dirty="0"/>
              </a:p>
            </p:txBody>
          </p:sp>
          <p:sp>
            <p:nvSpPr>
              <p:cNvPr id="88" name="Arc 29">
                <a:extLst>
                  <a:ext uri="{FF2B5EF4-FFF2-40B4-BE49-F238E27FC236}">
                    <a16:creationId xmlns:a16="http://schemas.microsoft.com/office/drawing/2014/main" id="{D5E69CE8-6DC9-4882-9000-DEBC9180BA74}"/>
                  </a:ext>
                </a:extLst>
              </p:cNvPr>
              <p:cNvSpPr/>
              <p:nvPr/>
            </p:nvSpPr>
            <p:spPr>
              <a:xfrm rot="4287367">
                <a:off x="1201741" y="4017192"/>
                <a:ext cx="397197" cy="171815"/>
              </a:xfrm>
              <a:custGeom>
                <a:avLst/>
                <a:gdLst>
                  <a:gd name="connsiteX0" fmla="*/ 118597 w 692331"/>
                  <a:gd name="connsiteY0" fmla="*/ 61164 h 496345"/>
                  <a:gd name="connsiteX1" fmla="*/ 431731 w 692331"/>
                  <a:gd name="connsiteY1" fmla="*/ 7701 h 496345"/>
                  <a:gd name="connsiteX2" fmla="*/ 692326 w 692331"/>
                  <a:gd name="connsiteY2" fmla="*/ 246729 h 496345"/>
                  <a:gd name="connsiteX3" fmla="*/ 346166 w 692331"/>
                  <a:gd name="connsiteY3" fmla="*/ 248173 h 496345"/>
                  <a:gd name="connsiteX4" fmla="*/ 118597 w 692331"/>
                  <a:gd name="connsiteY4" fmla="*/ 61164 h 496345"/>
                  <a:gd name="connsiteX0" fmla="*/ 118597 w 692331"/>
                  <a:gd name="connsiteY0" fmla="*/ 61164 h 496345"/>
                  <a:gd name="connsiteX1" fmla="*/ 431731 w 692331"/>
                  <a:gd name="connsiteY1" fmla="*/ 7701 h 496345"/>
                  <a:gd name="connsiteX2" fmla="*/ 692326 w 692331"/>
                  <a:gd name="connsiteY2" fmla="*/ 246729 h 496345"/>
                  <a:gd name="connsiteX0" fmla="*/ 0 w 573729"/>
                  <a:gd name="connsiteY0" fmla="*/ 62375 h 249384"/>
                  <a:gd name="connsiteX1" fmla="*/ 313134 w 573729"/>
                  <a:gd name="connsiteY1" fmla="*/ 8912 h 249384"/>
                  <a:gd name="connsiteX2" fmla="*/ 573729 w 573729"/>
                  <a:gd name="connsiteY2" fmla="*/ 247940 h 249384"/>
                  <a:gd name="connsiteX3" fmla="*/ 227569 w 573729"/>
                  <a:gd name="connsiteY3" fmla="*/ 249384 h 249384"/>
                  <a:gd name="connsiteX4" fmla="*/ 0 w 573729"/>
                  <a:gd name="connsiteY4" fmla="*/ 62375 h 249384"/>
                  <a:gd name="connsiteX0" fmla="*/ 0 w 573729"/>
                  <a:gd name="connsiteY0" fmla="*/ 62375 h 249384"/>
                  <a:gd name="connsiteX1" fmla="*/ 174182 w 573729"/>
                  <a:gd name="connsiteY1" fmla="*/ 84003 h 249384"/>
                  <a:gd name="connsiteX2" fmla="*/ 313134 w 573729"/>
                  <a:gd name="connsiteY2" fmla="*/ 8912 h 249384"/>
                  <a:gd name="connsiteX3" fmla="*/ 573729 w 573729"/>
                  <a:gd name="connsiteY3" fmla="*/ 247940 h 249384"/>
                  <a:gd name="connsiteX0" fmla="*/ 0 w 573729"/>
                  <a:gd name="connsiteY0" fmla="*/ 61168 h 248177"/>
                  <a:gd name="connsiteX1" fmla="*/ 313134 w 573729"/>
                  <a:gd name="connsiteY1" fmla="*/ 7705 h 248177"/>
                  <a:gd name="connsiteX2" fmla="*/ 573729 w 573729"/>
                  <a:gd name="connsiteY2" fmla="*/ 246733 h 248177"/>
                  <a:gd name="connsiteX3" fmla="*/ 227569 w 573729"/>
                  <a:gd name="connsiteY3" fmla="*/ 248177 h 248177"/>
                  <a:gd name="connsiteX4" fmla="*/ 0 w 573729"/>
                  <a:gd name="connsiteY4" fmla="*/ 61168 h 248177"/>
                  <a:gd name="connsiteX0" fmla="*/ 0 w 573729"/>
                  <a:gd name="connsiteY0" fmla="*/ 61168 h 248177"/>
                  <a:gd name="connsiteX1" fmla="*/ 174182 w 573729"/>
                  <a:gd name="connsiteY1" fmla="*/ 82796 h 248177"/>
                  <a:gd name="connsiteX2" fmla="*/ 291592 w 573729"/>
                  <a:gd name="connsiteY2" fmla="*/ 71923 h 248177"/>
                  <a:gd name="connsiteX3" fmla="*/ 573729 w 573729"/>
                  <a:gd name="connsiteY3" fmla="*/ 246733 h 248177"/>
                  <a:gd name="connsiteX0" fmla="*/ 0 w 573729"/>
                  <a:gd name="connsiteY0" fmla="*/ 61168 h 248177"/>
                  <a:gd name="connsiteX1" fmla="*/ 313134 w 573729"/>
                  <a:gd name="connsiteY1" fmla="*/ 7705 h 248177"/>
                  <a:gd name="connsiteX2" fmla="*/ 573729 w 573729"/>
                  <a:gd name="connsiteY2" fmla="*/ 246733 h 248177"/>
                  <a:gd name="connsiteX3" fmla="*/ 227569 w 573729"/>
                  <a:gd name="connsiteY3" fmla="*/ 248177 h 248177"/>
                  <a:gd name="connsiteX4" fmla="*/ 0 w 573729"/>
                  <a:gd name="connsiteY4" fmla="*/ 61168 h 248177"/>
                  <a:gd name="connsiteX0" fmla="*/ 0 w 573729"/>
                  <a:gd name="connsiteY0" fmla="*/ 61168 h 248177"/>
                  <a:gd name="connsiteX1" fmla="*/ 174182 w 573729"/>
                  <a:gd name="connsiteY1" fmla="*/ 82796 h 248177"/>
                  <a:gd name="connsiteX2" fmla="*/ 291592 w 573729"/>
                  <a:gd name="connsiteY2" fmla="*/ 71923 h 248177"/>
                  <a:gd name="connsiteX3" fmla="*/ 483250 w 573729"/>
                  <a:gd name="connsiteY3" fmla="*/ 173077 h 248177"/>
                  <a:gd name="connsiteX4" fmla="*/ 573729 w 573729"/>
                  <a:gd name="connsiteY4" fmla="*/ 246733 h 24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729" h="248177" stroke="0" extrusionOk="0">
                    <a:moveTo>
                      <a:pt x="0" y="61168"/>
                    </a:moveTo>
                    <a:cubicBezTo>
                      <a:pt x="85770" y="7523"/>
                      <a:pt x="202844" y="-12465"/>
                      <a:pt x="313134" y="7705"/>
                    </a:cubicBezTo>
                    <a:cubicBezTo>
                      <a:pt x="465724" y="35611"/>
                      <a:pt x="572813" y="133837"/>
                      <a:pt x="573729" y="246733"/>
                    </a:cubicBezTo>
                    <a:lnTo>
                      <a:pt x="227569" y="248177"/>
                    </a:lnTo>
                    <a:lnTo>
                      <a:pt x="0" y="61168"/>
                    </a:lnTo>
                    <a:close/>
                  </a:path>
                  <a:path w="573729" h="248177" fill="none">
                    <a:moveTo>
                      <a:pt x="0" y="61168"/>
                    </a:moveTo>
                    <a:cubicBezTo>
                      <a:pt x="27269" y="52275"/>
                      <a:pt x="121993" y="91707"/>
                      <a:pt x="174182" y="82796"/>
                    </a:cubicBezTo>
                    <a:cubicBezTo>
                      <a:pt x="226371" y="73885"/>
                      <a:pt x="231596" y="59984"/>
                      <a:pt x="291592" y="71923"/>
                    </a:cubicBezTo>
                    <a:cubicBezTo>
                      <a:pt x="351588" y="83862"/>
                      <a:pt x="436227" y="143942"/>
                      <a:pt x="483250" y="173077"/>
                    </a:cubicBezTo>
                    <a:cubicBezTo>
                      <a:pt x="530273" y="202212"/>
                      <a:pt x="567134" y="231350"/>
                      <a:pt x="573729" y="246733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/>
              </a:p>
            </p:txBody>
          </p:sp>
          <p:sp>
            <p:nvSpPr>
              <p:cNvPr id="89" name="Arc 30">
                <a:extLst>
                  <a:ext uri="{FF2B5EF4-FFF2-40B4-BE49-F238E27FC236}">
                    <a16:creationId xmlns:a16="http://schemas.microsoft.com/office/drawing/2014/main" id="{9484D5EC-1F70-43C3-AD7F-E7AAC3F39914}"/>
                  </a:ext>
                </a:extLst>
              </p:cNvPr>
              <p:cNvSpPr/>
              <p:nvPr/>
            </p:nvSpPr>
            <p:spPr>
              <a:xfrm rot="9273700">
                <a:off x="1453602" y="3799899"/>
                <a:ext cx="398111" cy="404772"/>
              </a:xfrm>
              <a:custGeom>
                <a:avLst/>
                <a:gdLst>
                  <a:gd name="connsiteX0" fmla="*/ 118597 w 692331"/>
                  <a:gd name="connsiteY0" fmla="*/ 61164 h 496345"/>
                  <a:gd name="connsiteX1" fmla="*/ 432262 w 692331"/>
                  <a:gd name="connsiteY1" fmla="*/ 7798 h 496345"/>
                  <a:gd name="connsiteX2" fmla="*/ 692332 w 692331"/>
                  <a:gd name="connsiteY2" fmla="*/ 248173 h 496345"/>
                  <a:gd name="connsiteX3" fmla="*/ 346166 w 692331"/>
                  <a:gd name="connsiteY3" fmla="*/ 248173 h 496345"/>
                  <a:gd name="connsiteX4" fmla="*/ 118597 w 692331"/>
                  <a:gd name="connsiteY4" fmla="*/ 61164 h 496345"/>
                  <a:gd name="connsiteX0" fmla="*/ 118597 w 692331"/>
                  <a:gd name="connsiteY0" fmla="*/ 61164 h 496345"/>
                  <a:gd name="connsiteX1" fmla="*/ 432262 w 692331"/>
                  <a:gd name="connsiteY1" fmla="*/ 7798 h 496345"/>
                  <a:gd name="connsiteX2" fmla="*/ 692332 w 692331"/>
                  <a:gd name="connsiteY2" fmla="*/ 248173 h 496345"/>
                  <a:gd name="connsiteX0" fmla="*/ 0 w 573735"/>
                  <a:gd name="connsiteY0" fmla="*/ 395998 h 583007"/>
                  <a:gd name="connsiteX1" fmla="*/ 313665 w 573735"/>
                  <a:gd name="connsiteY1" fmla="*/ 342632 h 583007"/>
                  <a:gd name="connsiteX2" fmla="*/ 573735 w 573735"/>
                  <a:gd name="connsiteY2" fmla="*/ 583007 h 583007"/>
                  <a:gd name="connsiteX3" fmla="*/ 227569 w 573735"/>
                  <a:gd name="connsiteY3" fmla="*/ 583007 h 583007"/>
                  <a:gd name="connsiteX4" fmla="*/ 0 w 573735"/>
                  <a:gd name="connsiteY4" fmla="*/ 395998 h 583007"/>
                  <a:gd name="connsiteX0" fmla="*/ 223332 w 573735"/>
                  <a:gd name="connsiteY0" fmla="*/ 5318 h 583007"/>
                  <a:gd name="connsiteX1" fmla="*/ 313665 w 573735"/>
                  <a:gd name="connsiteY1" fmla="*/ 342632 h 583007"/>
                  <a:gd name="connsiteX2" fmla="*/ 573735 w 573735"/>
                  <a:gd name="connsiteY2" fmla="*/ 583007 h 583007"/>
                  <a:gd name="connsiteX0" fmla="*/ 0 w 575049"/>
                  <a:gd name="connsiteY0" fmla="*/ 397661 h 584670"/>
                  <a:gd name="connsiteX1" fmla="*/ 313665 w 575049"/>
                  <a:gd name="connsiteY1" fmla="*/ 344295 h 584670"/>
                  <a:gd name="connsiteX2" fmla="*/ 573735 w 575049"/>
                  <a:gd name="connsiteY2" fmla="*/ 584670 h 584670"/>
                  <a:gd name="connsiteX3" fmla="*/ 227569 w 575049"/>
                  <a:gd name="connsiteY3" fmla="*/ 584670 h 584670"/>
                  <a:gd name="connsiteX4" fmla="*/ 0 w 575049"/>
                  <a:gd name="connsiteY4" fmla="*/ 397661 h 584670"/>
                  <a:gd name="connsiteX0" fmla="*/ 223332 w 575049"/>
                  <a:gd name="connsiteY0" fmla="*/ 6981 h 584670"/>
                  <a:gd name="connsiteX1" fmla="*/ 444302 w 575049"/>
                  <a:gd name="connsiteY1" fmla="*/ 247048 h 584670"/>
                  <a:gd name="connsiteX2" fmla="*/ 573735 w 575049"/>
                  <a:gd name="connsiteY2" fmla="*/ 584670 h 58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5049" h="584670" stroke="0" extrusionOk="0">
                    <a:moveTo>
                      <a:pt x="0" y="397661"/>
                    </a:moveTo>
                    <a:cubicBezTo>
                      <a:pt x="85916" y="343925"/>
                      <a:pt x="203231" y="323966"/>
                      <a:pt x="313665" y="344295"/>
                    </a:cubicBezTo>
                    <a:cubicBezTo>
                      <a:pt x="466722" y="372471"/>
                      <a:pt x="573735" y="471380"/>
                      <a:pt x="573735" y="584670"/>
                    </a:cubicBezTo>
                    <a:lnTo>
                      <a:pt x="227569" y="584670"/>
                    </a:lnTo>
                    <a:lnTo>
                      <a:pt x="0" y="397661"/>
                    </a:lnTo>
                    <a:close/>
                  </a:path>
                  <a:path w="575049" h="584670" fill="none">
                    <a:moveTo>
                      <a:pt x="223332" y="6981"/>
                    </a:moveTo>
                    <a:cubicBezTo>
                      <a:pt x="309248" y="-46755"/>
                      <a:pt x="333868" y="226719"/>
                      <a:pt x="444302" y="247048"/>
                    </a:cubicBezTo>
                    <a:cubicBezTo>
                      <a:pt x="597359" y="275224"/>
                      <a:pt x="573735" y="471380"/>
                      <a:pt x="573735" y="584670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/>
              </a:p>
            </p:txBody>
          </p:sp>
          <p:sp>
            <p:nvSpPr>
              <p:cNvPr id="91" name="Arc 32">
                <a:extLst>
                  <a:ext uri="{FF2B5EF4-FFF2-40B4-BE49-F238E27FC236}">
                    <a16:creationId xmlns:a16="http://schemas.microsoft.com/office/drawing/2014/main" id="{F9E7F083-EE8C-4DA2-8F95-561B7E0D32C5}"/>
                  </a:ext>
                </a:extLst>
              </p:cNvPr>
              <p:cNvSpPr/>
              <p:nvPr/>
            </p:nvSpPr>
            <p:spPr>
              <a:xfrm rot="8153392">
                <a:off x="1012731" y="3887971"/>
                <a:ext cx="397201" cy="171814"/>
              </a:xfrm>
              <a:custGeom>
                <a:avLst/>
                <a:gdLst>
                  <a:gd name="connsiteX0" fmla="*/ 118597 w 692331"/>
                  <a:gd name="connsiteY0" fmla="*/ 61164 h 496345"/>
                  <a:gd name="connsiteX1" fmla="*/ 432262 w 692331"/>
                  <a:gd name="connsiteY1" fmla="*/ 7798 h 496345"/>
                  <a:gd name="connsiteX2" fmla="*/ 692332 w 692331"/>
                  <a:gd name="connsiteY2" fmla="*/ 248173 h 496345"/>
                  <a:gd name="connsiteX3" fmla="*/ 346166 w 692331"/>
                  <a:gd name="connsiteY3" fmla="*/ 248173 h 496345"/>
                  <a:gd name="connsiteX4" fmla="*/ 118597 w 692331"/>
                  <a:gd name="connsiteY4" fmla="*/ 61164 h 496345"/>
                  <a:gd name="connsiteX0" fmla="*/ 118597 w 692331"/>
                  <a:gd name="connsiteY0" fmla="*/ 61164 h 496345"/>
                  <a:gd name="connsiteX1" fmla="*/ 432262 w 692331"/>
                  <a:gd name="connsiteY1" fmla="*/ 7798 h 496345"/>
                  <a:gd name="connsiteX2" fmla="*/ 692332 w 692331"/>
                  <a:gd name="connsiteY2" fmla="*/ 248173 h 496345"/>
                  <a:gd name="connsiteX0" fmla="*/ 0 w 573735"/>
                  <a:gd name="connsiteY0" fmla="*/ 61167 h 248176"/>
                  <a:gd name="connsiteX1" fmla="*/ 313665 w 573735"/>
                  <a:gd name="connsiteY1" fmla="*/ 7801 h 248176"/>
                  <a:gd name="connsiteX2" fmla="*/ 573735 w 573735"/>
                  <a:gd name="connsiteY2" fmla="*/ 248176 h 248176"/>
                  <a:gd name="connsiteX3" fmla="*/ 227569 w 573735"/>
                  <a:gd name="connsiteY3" fmla="*/ 248176 h 248176"/>
                  <a:gd name="connsiteX4" fmla="*/ 0 w 573735"/>
                  <a:gd name="connsiteY4" fmla="*/ 61167 h 248176"/>
                  <a:gd name="connsiteX0" fmla="*/ 0 w 573735"/>
                  <a:gd name="connsiteY0" fmla="*/ 61167 h 248176"/>
                  <a:gd name="connsiteX1" fmla="*/ 313665 w 573735"/>
                  <a:gd name="connsiteY1" fmla="*/ 7801 h 248176"/>
                  <a:gd name="connsiteX2" fmla="*/ 417003 w 573735"/>
                  <a:gd name="connsiteY2" fmla="*/ 121986 h 248176"/>
                  <a:gd name="connsiteX3" fmla="*/ 573735 w 573735"/>
                  <a:gd name="connsiteY3" fmla="*/ 248176 h 248176"/>
                  <a:gd name="connsiteX0" fmla="*/ 0 w 573735"/>
                  <a:gd name="connsiteY0" fmla="*/ 61167 h 248176"/>
                  <a:gd name="connsiteX1" fmla="*/ 313665 w 573735"/>
                  <a:gd name="connsiteY1" fmla="*/ 7801 h 248176"/>
                  <a:gd name="connsiteX2" fmla="*/ 573735 w 573735"/>
                  <a:gd name="connsiteY2" fmla="*/ 248176 h 248176"/>
                  <a:gd name="connsiteX3" fmla="*/ 227569 w 573735"/>
                  <a:gd name="connsiteY3" fmla="*/ 248176 h 248176"/>
                  <a:gd name="connsiteX4" fmla="*/ 0 w 573735"/>
                  <a:gd name="connsiteY4" fmla="*/ 61167 h 248176"/>
                  <a:gd name="connsiteX0" fmla="*/ 0 w 573735"/>
                  <a:gd name="connsiteY0" fmla="*/ 61167 h 248176"/>
                  <a:gd name="connsiteX1" fmla="*/ 137951 w 573735"/>
                  <a:gd name="connsiteY1" fmla="*/ 81413 h 248176"/>
                  <a:gd name="connsiteX2" fmla="*/ 313665 w 573735"/>
                  <a:gd name="connsiteY2" fmla="*/ 7801 h 248176"/>
                  <a:gd name="connsiteX3" fmla="*/ 417003 w 573735"/>
                  <a:gd name="connsiteY3" fmla="*/ 121986 h 248176"/>
                  <a:gd name="connsiteX4" fmla="*/ 573735 w 573735"/>
                  <a:gd name="connsiteY4" fmla="*/ 248176 h 248176"/>
                  <a:gd name="connsiteX0" fmla="*/ 0 w 573735"/>
                  <a:gd name="connsiteY0" fmla="*/ 61167 h 248176"/>
                  <a:gd name="connsiteX1" fmla="*/ 313665 w 573735"/>
                  <a:gd name="connsiteY1" fmla="*/ 7801 h 248176"/>
                  <a:gd name="connsiteX2" fmla="*/ 573735 w 573735"/>
                  <a:gd name="connsiteY2" fmla="*/ 248176 h 248176"/>
                  <a:gd name="connsiteX3" fmla="*/ 227569 w 573735"/>
                  <a:gd name="connsiteY3" fmla="*/ 248176 h 248176"/>
                  <a:gd name="connsiteX4" fmla="*/ 0 w 573735"/>
                  <a:gd name="connsiteY4" fmla="*/ 61167 h 248176"/>
                  <a:gd name="connsiteX0" fmla="*/ 0 w 573735"/>
                  <a:gd name="connsiteY0" fmla="*/ 61167 h 248176"/>
                  <a:gd name="connsiteX1" fmla="*/ 137951 w 573735"/>
                  <a:gd name="connsiteY1" fmla="*/ 81413 h 248176"/>
                  <a:gd name="connsiteX2" fmla="*/ 273343 w 573735"/>
                  <a:gd name="connsiteY2" fmla="*/ 110215 h 248176"/>
                  <a:gd name="connsiteX3" fmla="*/ 417003 w 573735"/>
                  <a:gd name="connsiteY3" fmla="*/ 121986 h 248176"/>
                  <a:gd name="connsiteX4" fmla="*/ 573735 w 573735"/>
                  <a:gd name="connsiteY4" fmla="*/ 248176 h 24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735" h="248176" stroke="0" extrusionOk="0">
                    <a:moveTo>
                      <a:pt x="0" y="61167"/>
                    </a:moveTo>
                    <a:cubicBezTo>
                      <a:pt x="85916" y="7431"/>
                      <a:pt x="203231" y="-12528"/>
                      <a:pt x="313665" y="7801"/>
                    </a:cubicBezTo>
                    <a:cubicBezTo>
                      <a:pt x="466722" y="35977"/>
                      <a:pt x="573735" y="134886"/>
                      <a:pt x="573735" y="248176"/>
                    </a:cubicBezTo>
                    <a:lnTo>
                      <a:pt x="227569" y="248176"/>
                    </a:lnTo>
                    <a:lnTo>
                      <a:pt x="0" y="61167"/>
                    </a:lnTo>
                    <a:close/>
                  </a:path>
                  <a:path w="573735" h="248176" fill="none">
                    <a:moveTo>
                      <a:pt x="0" y="61167"/>
                    </a:moveTo>
                    <a:cubicBezTo>
                      <a:pt x="22821" y="53567"/>
                      <a:pt x="85674" y="90307"/>
                      <a:pt x="137951" y="81413"/>
                    </a:cubicBezTo>
                    <a:cubicBezTo>
                      <a:pt x="190229" y="72519"/>
                      <a:pt x="226664" y="92478"/>
                      <a:pt x="273343" y="110215"/>
                    </a:cubicBezTo>
                    <a:cubicBezTo>
                      <a:pt x="343640" y="107366"/>
                      <a:pt x="373658" y="81924"/>
                      <a:pt x="417003" y="121986"/>
                    </a:cubicBezTo>
                    <a:cubicBezTo>
                      <a:pt x="460348" y="162048"/>
                      <a:pt x="548409" y="214159"/>
                      <a:pt x="573735" y="248176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/>
              </a:p>
            </p:txBody>
          </p:sp>
          <p:sp>
            <p:nvSpPr>
              <p:cNvPr id="92" name="Arc 37">
                <a:extLst>
                  <a:ext uri="{FF2B5EF4-FFF2-40B4-BE49-F238E27FC236}">
                    <a16:creationId xmlns:a16="http://schemas.microsoft.com/office/drawing/2014/main" id="{5EC9D754-EE0B-4B2D-A80C-7757543BF3CD}"/>
                  </a:ext>
                </a:extLst>
              </p:cNvPr>
              <p:cNvSpPr/>
              <p:nvPr/>
            </p:nvSpPr>
            <p:spPr>
              <a:xfrm rot="14040971">
                <a:off x="1258495" y="3980113"/>
                <a:ext cx="479330" cy="253735"/>
              </a:xfrm>
              <a:custGeom>
                <a:avLst/>
                <a:gdLst>
                  <a:gd name="connsiteX0" fmla="*/ 41885 w 692331"/>
                  <a:gd name="connsiteY0" fmla="*/ 366505 h 496345"/>
                  <a:gd name="connsiteX1" fmla="*/ 148345 w 692331"/>
                  <a:gd name="connsiteY1" fmla="*/ 44515 h 496345"/>
                  <a:gd name="connsiteX2" fmla="*/ 446572 w 692331"/>
                  <a:gd name="connsiteY2" fmla="*/ 10668 h 496345"/>
                  <a:gd name="connsiteX3" fmla="*/ 692332 w 692331"/>
                  <a:gd name="connsiteY3" fmla="*/ 248172 h 496345"/>
                  <a:gd name="connsiteX4" fmla="*/ 346166 w 692331"/>
                  <a:gd name="connsiteY4" fmla="*/ 248173 h 496345"/>
                  <a:gd name="connsiteX5" fmla="*/ 41885 w 692331"/>
                  <a:gd name="connsiteY5" fmla="*/ 366505 h 496345"/>
                  <a:gd name="connsiteX0" fmla="*/ 41885 w 692331"/>
                  <a:gd name="connsiteY0" fmla="*/ 366505 h 496345"/>
                  <a:gd name="connsiteX1" fmla="*/ 148345 w 692331"/>
                  <a:gd name="connsiteY1" fmla="*/ 44515 h 496345"/>
                  <a:gd name="connsiteX2" fmla="*/ 446572 w 692331"/>
                  <a:gd name="connsiteY2" fmla="*/ 10668 h 496345"/>
                  <a:gd name="connsiteX3" fmla="*/ 692332 w 692331"/>
                  <a:gd name="connsiteY3" fmla="*/ 248172 h 496345"/>
                  <a:gd name="connsiteX0" fmla="*/ 41919 w 692366"/>
                  <a:gd name="connsiteY0" fmla="*/ 366506 h 366506"/>
                  <a:gd name="connsiteX1" fmla="*/ 148379 w 692366"/>
                  <a:gd name="connsiteY1" fmla="*/ 44516 h 366506"/>
                  <a:gd name="connsiteX2" fmla="*/ 446606 w 692366"/>
                  <a:gd name="connsiteY2" fmla="*/ 10669 h 366506"/>
                  <a:gd name="connsiteX3" fmla="*/ 692366 w 692366"/>
                  <a:gd name="connsiteY3" fmla="*/ 248173 h 366506"/>
                  <a:gd name="connsiteX4" fmla="*/ 346200 w 692366"/>
                  <a:gd name="connsiteY4" fmla="*/ 248174 h 366506"/>
                  <a:gd name="connsiteX5" fmla="*/ 41919 w 692366"/>
                  <a:gd name="connsiteY5" fmla="*/ 366506 h 366506"/>
                  <a:gd name="connsiteX0" fmla="*/ 41919 w 692366"/>
                  <a:gd name="connsiteY0" fmla="*/ 366506 h 366506"/>
                  <a:gd name="connsiteX1" fmla="*/ 148379 w 692366"/>
                  <a:gd name="connsiteY1" fmla="*/ 44516 h 366506"/>
                  <a:gd name="connsiteX2" fmla="*/ 446606 w 692366"/>
                  <a:gd name="connsiteY2" fmla="*/ 10669 h 366506"/>
                  <a:gd name="connsiteX3" fmla="*/ 561855 w 692366"/>
                  <a:gd name="connsiteY3" fmla="*/ 143175 h 366506"/>
                  <a:gd name="connsiteX4" fmla="*/ 692366 w 692366"/>
                  <a:gd name="connsiteY4" fmla="*/ 248173 h 366506"/>
                  <a:gd name="connsiteX0" fmla="*/ 41919 w 692366"/>
                  <a:gd name="connsiteY0" fmla="*/ 366506 h 366506"/>
                  <a:gd name="connsiteX1" fmla="*/ 148379 w 692366"/>
                  <a:gd name="connsiteY1" fmla="*/ 44516 h 366506"/>
                  <a:gd name="connsiteX2" fmla="*/ 446606 w 692366"/>
                  <a:gd name="connsiteY2" fmla="*/ 10669 h 366506"/>
                  <a:gd name="connsiteX3" fmla="*/ 692366 w 692366"/>
                  <a:gd name="connsiteY3" fmla="*/ 248173 h 366506"/>
                  <a:gd name="connsiteX4" fmla="*/ 346200 w 692366"/>
                  <a:gd name="connsiteY4" fmla="*/ 248174 h 366506"/>
                  <a:gd name="connsiteX5" fmla="*/ 41919 w 692366"/>
                  <a:gd name="connsiteY5" fmla="*/ 366506 h 366506"/>
                  <a:gd name="connsiteX0" fmla="*/ 41919 w 692366"/>
                  <a:gd name="connsiteY0" fmla="*/ 366506 h 366506"/>
                  <a:gd name="connsiteX1" fmla="*/ 148379 w 692366"/>
                  <a:gd name="connsiteY1" fmla="*/ 44516 h 366506"/>
                  <a:gd name="connsiteX2" fmla="*/ 452322 w 692366"/>
                  <a:gd name="connsiteY2" fmla="*/ 161306 h 366506"/>
                  <a:gd name="connsiteX3" fmla="*/ 561855 w 692366"/>
                  <a:gd name="connsiteY3" fmla="*/ 143175 h 366506"/>
                  <a:gd name="connsiteX4" fmla="*/ 692366 w 692366"/>
                  <a:gd name="connsiteY4" fmla="*/ 248173 h 366506"/>
                  <a:gd name="connsiteX0" fmla="*/ 41919 w 692366"/>
                  <a:gd name="connsiteY0" fmla="*/ 366506 h 366506"/>
                  <a:gd name="connsiteX1" fmla="*/ 148379 w 692366"/>
                  <a:gd name="connsiteY1" fmla="*/ 44516 h 366506"/>
                  <a:gd name="connsiteX2" fmla="*/ 446606 w 692366"/>
                  <a:gd name="connsiteY2" fmla="*/ 10669 h 366506"/>
                  <a:gd name="connsiteX3" fmla="*/ 692366 w 692366"/>
                  <a:gd name="connsiteY3" fmla="*/ 248173 h 366506"/>
                  <a:gd name="connsiteX4" fmla="*/ 346200 w 692366"/>
                  <a:gd name="connsiteY4" fmla="*/ 248174 h 366506"/>
                  <a:gd name="connsiteX5" fmla="*/ 41919 w 692366"/>
                  <a:gd name="connsiteY5" fmla="*/ 366506 h 366506"/>
                  <a:gd name="connsiteX0" fmla="*/ 41919 w 692366"/>
                  <a:gd name="connsiteY0" fmla="*/ 366506 h 366506"/>
                  <a:gd name="connsiteX1" fmla="*/ 148379 w 692366"/>
                  <a:gd name="connsiteY1" fmla="*/ 44516 h 366506"/>
                  <a:gd name="connsiteX2" fmla="*/ 452322 w 692366"/>
                  <a:gd name="connsiteY2" fmla="*/ 161306 h 366506"/>
                  <a:gd name="connsiteX3" fmla="*/ 609812 w 692366"/>
                  <a:gd name="connsiteY3" fmla="*/ 177997 h 366506"/>
                  <a:gd name="connsiteX4" fmla="*/ 692366 w 692366"/>
                  <a:gd name="connsiteY4" fmla="*/ 248173 h 366506"/>
                  <a:gd name="connsiteX0" fmla="*/ 41919 w 692366"/>
                  <a:gd name="connsiteY0" fmla="*/ 366506 h 366506"/>
                  <a:gd name="connsiteX1" fmla="*/ 148379 w 692366"/>
                  <a:gd name="connsiteY1" fmla="*/ 44516 h 366506"/>
                  <a:gd name="connsiteX2" fmla="*/ 446606 w 692366"/>
                  <a:gd name="connsiteY2" fmla="*/ 10669 h 366506"/>
                  <a:gd name="connsiteX3" fmla="*/ 692366 w 692366"/>
                  <a:gd name="connsiteY3" fmla="*/ 248173 h 366506"/>
                  <a:gd name="connsiteX4" fmla="*/ 346200 w 692366"/>
                  <a:gd name="connsiteY4" fmla="*/ 248174 h 366506"/>
                  <a:gd name="connsiteX5" fmla="*/ 41919 w 692366"/>
                  <a:gd name="connsiteY5" fmla="*/ 366506 h 366506"/>
                  <a:gd name="connsiteX0" fmla="*/ 41919 w 692366"/>
                  <a:gd name="connsiteY0" fmla="*/ 366506 h 366506"/>
                  <a:gd name="connsiteX1" fmla="*/ 148379 w 692366"/>
                  <a:gd name="connsiteY1" fmla="*/ 44516 h 366506"/>
                  <a:gd name="connsiteX2" fmla="*/ 358288 w 692366"/>
                  <a:gd name="connsiteY2" fmla="*/ 120920 h 366506"/>
                  <a:gd name="connsiteX3" fmla="*/ 452322 w 692366"/>
                  <a:gd name="connsiteY3" fmla="*/ 161306 h 366506"/>
                  <a:gd name="connsiteX4" fmla="*/ 609812 w 692366"/>
                  <a:gd name="connsiteY4" fmla="*/ 177997 h 366506"/>
                  <a:gd name="connsiteX5" fmla="*/ 692366 w 692366"/>
                  <a:gd name="connsiteY5" fmla="*/ 248173 h 366506"/>
                  <a:gd name="connsiteX0" fmla="*/ 41919 w 692366"/>
                  <a:gd name="connsiteY0" fmla="*/ 366506 h 366506"/>
                  <a:gd name="connsiteX1" fmla="*/ 148379 w 692366"/>
                  <a:gd name="connsiteY1" fmla="*/ 44516 h 366506"/>
                  <a:gd name="connsiteX2" fmla="*/ 446606 w 692366"/>
                  <a:gd name="connsiteY2" fmla="*/ 10669 h 366506"/>
                  <a:gd name="connsiteX3" fmla="*/ 692366 w 692366"/>
                  <a:gd name="connsiteY3" fmla="*/ 248173 h 366506"/>
                  <a:gd name="connsiteX4" fmla="*/ 346200 w 692366"/>
                  <a:gd name="connsiteY4" fmla="*/ 248174 h 366506"/>
                  <a:gd name="connsiteX5" fmla="*/ 41919 w 692366"/>
                  <a:gd name="connsiteY5" fmla="*/ 366506 h 366506"/>
                  <a:gd name="connsiteX0" fmla="*/ 41919 w 692366"/>
                  <a:gd name="connsiteY0" fmla="*/ 366506 h 366506"/>
                  <a:gd name="connsiteX1" fmla="*/ 282020 w 692366"/>
                  <a:gd name="connsiteY1" fmla="*/ 199101 h 366506"/>
                  <a:gd name="connsiteX2" fmla="*/ 358288 w 692366"/>
                  <a:gd name="connsiteY2" fmla="*/ 120920 h 366506"/>
                  <a:gd name="connsiteX3" fmla="*/ 452322 w 692366"/>
                  <a:gd name="connsiteY3" fmla="*/ 161306 h 366506"/>
                  <a:gd name="connsiteX4" fmla="*/ 609812 w 692366"/>
                  <a:gd name="connsiteY4" fmla="*/ 177997 h 366506"/>
                  <a:gd name="connsiteX5" fmla="*/ 692366 w 692366"/>
                  <a:gd name="connsiteY5" fmla="*/ 248173 h 366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2366" h="366506" stroke="0" extrusionOk="0">
                    <a:moveTo>
                      <a:pt x="41919" y="366506"/>
                    </a:moveTo>
                    <a:cubicBezTo>
                      <a:pt x="-42148" y="255401"/>
                      <a:pt x="3695" y="116748"/>
                      <a:pt x="148379" y="44516"/>
                    </a:cubicBezTo>
                    <a:cubicBezTo>
                      <a:pt x="235325" y="1109"/>
                      <a:pt x="345210" y="-11362"/>
                      <a:pt x="446606" y="10669"/>
                    </a:cubicBezTo>
                    <a:cubicBezTo>
                      <a:pt x="592558" y="42382"/>
                      <a:pt x="692366" y="138837"/>
                      <a:pt x="692366" y="248173"/>
                    </a:cubicBezTo>
                    <a:lnTo>
                      <a:pt x="346200" y="248174"/>
                    </a:lnTo>
                    <a:lnTo>
                      <a:pt x="41919" y="366506"/>
                    </a:lnTo>
                    <a:close/>
                  </a:path>
                  <a:path w="692366" h="366506" fill="none">
                    <a:moveTo>
                      <a:pt x="41919" y="366506"/>
                    </a:moveTo>
                    <a:cubicBezTo>
                      <a:pt x="-42148" y="255401"/>
                      <a:pt x="229292" y="240032"/>
                      <a:pt x="282020" y="199101"/>
                    </a:cubicBezTo>
                    <a:cubicBezTo>
                      <a:pt x="334748" y="158170"/>
                      <a:pt x="307631" y="101455"/>
                      <a:pt x="358288" y="120920"/>
                    </a:cubicBezTo>
                    <a:cubicBezTo>
                      <a:pt x="408945" y="140385"/>
                      <a:pt x="389332" y="139982"/>
                      <a:pt x="452322" y="161306"/>
                    </a:cubicBezTo>
                    <a:cubicBezTo>
                      <a:pt x="533420" y="171775"/>
                      <a:pt x="568852" y="138413"/>
                      <a:pt x="609812" y="177997"/>
                    </a:cubicBezTo>
                    <a:cubicBezTo>
                      <a:pt x="650772" y="217581"/>
                      <a:pt x="682800" y="224699"/>
                      <a:pt x="692366" y="248173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/>
              </a:p>
            </p:txBody>
          </p:sp>
          <p:sp>
            <p:nvSpPr>
              <p:cNvPr id="93" name="Arc 30">
                <a:extLst>
                  <a:ext uri="{FF2B5EF4-FFF2-40B4-BE49-F238E27FC236}">
                    <a16:creationId xmlns:a16="http://schemas.microsoft.com/office/drawing/2014/main" id="{528B614D-7F67-480C-9E02-1588B0643E8B}"/>
                  </a:ext>
                </a:extLst>
              </p:cNvPr>
              <p:cNvSpPr/>
              <p:nvPr/>
            </p:nvSpPr>
            <p:spPr>
              <a:xfrm rot="9273700">
                <a:off x="1451159" y="3771530"/>
                <a:ext cx="397201" cy="399939"/>
              </a:xfrm>
              <a:custGeom>
                <a:avLst/>
                <a:gdLst>
                  <a:gd name="connsiteX0" fmla="*/ 118597 w 692331"/>
                  <a:gd name="connsiteY0" fmla="*/ 61164 h 496345"/>
                  <a:gd name="connsiteX1" fmla="*/ 432262 w 692331"/>
                  <a:gd name="connsiteY1" fmla="*/ 7798 h 496345"/>
                  <a:gd name="connsiteX2" fmla="*/ 692332 w 692331"/>
                  <a:gd name="connsiteY2" fmla="*/ 248173 h 496345"/>
                  <a:gd name="connsiteX3" fmla="*/ 346166 w 692331"/>
                  <a:gd name="connsiteY3" fmla="*/ 248173 h 496345"/>
                  <a:gd name="connsiteX4" fmla="*/ 118597 w 692331"/>
                  <a:gd name="connsiteY4" fmla="*/ 61164 h 496345"/>
                  <a:gd name="connsiteX0" fmla="*/ 118597 w 692331"/>
                  <a:gd name="connsiteY0" fmla="*/ 61164 h 496345"/>
                  <a:gd name="connsiteX1" fmla="*/ 432262 w 692331"/>
                  <a:gd name="connsiteY1" fmla="*/ 7798 h 496345"/>
                  <a:gd name="connsiteX2" fmla="*/ 692332 w 692331"/>
                  <a:gd name="connsiteY2" fmla="*/ 248173 h 496345"/>
                  <a:gd name="connsiteX0" fmla="*/ 0 w 573735"/>
                  <a:gd name="connsiteY0" fmla="*/ 395998 h 583007"/>
                  <a:gd name="connsiteX1" fmla="*/ 313665 w 573735"/>
                  <a:gd name="connsiteY1" fmla="*/ 342632 h 583007"/>
                  <a:gd name="connsiteX2" fmla="*/ 573735 w 573735"/>
                  <a:gd name="connsiteY2" fmla="*/ 583007 h 583007"/>
                  <a:gd name="connsiteX3" fmla="*/ 227569 w 573735"/>
                  <a:gd name="connsiteY3" fmla="*/ 583007 h 583007"/>
                  <a:gd name="connsiteX4" fmla="*/ 0 w 573735"/>
                  <a:gd name="connsiteY4" fmla="*/ 395998 h 583007"/>
                  <a:gd name="connsiteX0" fmla="*/ 223332 w 573735"/>
                  <a:gd name="connsiteY0" fmla="*/ 5318 h 583007"/>
                  <a:gd name="connsiteX1" fmla="*/ 313665 w 573735"/>
                  <a:gd name="connsiteY1" fmla="*/ 342632 h 583007"/>
                  <a:gd name="connsiteX2" fmla="*/ 573735 w 573735"/>
                  <a:gd name="connsiteY2" fmla="*/ 583007 h 583007"/>
                  <a:gd name="connsiteX0" fmla="*/ 0 w 575049"/>
                  <a:gd name="connsiteY0" fmla="*/ 397661 h 584670"/>
                  <a:gd name="connsiteX1" fmla="*/ 313665 w 575049"/>
                  <a:gd name="connsiteY1" fmla="*/ 344295 h 584670"/>
                  <a:gd name="connsiteX2" fmla="*/ 573735 w 575049"/>
                  <a:gd name="connsiteY2" fmla="*/ 584670 h 584670"/>
                  <a:gd name="connsiteX3" fmla="*/ 227569 w 575049"/>
                  <a:gd name="connsiteY3" fmla="*/ 584670 h 584670"/>
                  <a:gd name="connsiteX4" fmla="*/ 0 w 575049"/>
                  <a:gd name="connsiteY4" fmla="*/ 397661 h 584670"/>
                  <a:gd name="connsiteX0" fmla="*/ 223332 w 575049"/>
                  <a:gd name="connsiteY0" fmla="*/ 6981 h 584670"/>
                  <a:gd name="connsiteX1" fmla="*/ 444302 w 575049"/>
                  <a:gd name="connsiteY1" fmla="*/ 247048 h 584670"/>
                  <a:gd name="connsiteX2" fmla="*/ 573735 w 575049"/>
                  <a:gd name="connsiteY2" fmla="*/ 584670 h 584670"/>
                  <a:gd name="connsiteX0" fmla="*/ 0 w 573735"/>
                  <a:gd name="connsiteY0" fmla="*/ 397661 h 584670"/>
                  <a:gd name="connsiteX1" fmla="*/ 313665 w 573735"/>
                  <a:gd name="connsiteY1" fmla="*/ 344295 h 584670"/>
                  <a:gd name="connsiteX2" fmla="*/ 573735 w 573735"/>
                  <a:gd name="connsiteY2" fmla="*/ 584670 h 584670"/>
                  <a:gd name="connsiteX3" fmla="*/ 227569 w 573735"/>
                  <a:gd name="connsiteY3" fmla="*/ 584670 h 584670"/>
                  <a:gd name="connsiteX4" fmla="*/ 0 w 573735"/>
                  <a:gd name="connsiteY4" fmla="*/ 397661 h 584670"/>
                  <a:gd name="connsiteX0" fmla="*/ 223332 w 573735"/>
                  <a:gd name="connsiteY0" fmla="*/ 6981 h 584670"/>
                  <a:gd name="connsiteX1" fmla="*/ 444302 w 573735"/>
                  <a:gd name="connsiteY1" fmla="*/ 247048 h 584670"/>
                  <a:gd name="connsiteX2" fmla="*/ 408377 w 573735"/>
                  <a:gd name="connsiteY2" fmla="*/ 388478 h 584670"/>
                  <a:gd name="connsiteX3" fmla="*/ 573735 w 573735"/>
                  <a:gd name="connsiteY3" fmla="*/ 584670 h 584670"/>
                  <a:gd name="connsiteX0" fmla="*/ 0 w 573735"/>
                  <a:gd name="connsiteY0" fmla="*/ 390680 h 577689"/>
                  <a:gd name="connsiteX1" fmla="*/ 313665 w 573735"/>
                  <a:gd name="connsiteY1" fmla="*/ 337314 h 577689"/>
                  <a:gd name="connsiteX2" fmla="*/ 573735 w 573735"/>
                  <a:gd name="connsiteY2" fmla="*/ 577689 h 577689"/>
                  <a:gd name="connsiteX3" fmla="*/ 227569 w 573735"/>
                  <a:gd name="connsiteY3" fmla="*/ 577689 h 577689"/>
                  <a:gd name="connsiteX4" fmla="*/ 0 w 573735"/>
                  <a:gd name="connsiteY4" fmla="*/ 390680 h 577689"/>
                  <a:gd name="connsiteX0" fmla="*/ 223332 w 573735"/>
                  <a:gd name="connsiteY0" fmla="*/ 0 h 577689"/>
                  <a:gd name="connsiteX1" fmla="*/ 264738 w 573735"/>
                  <a:gd name="connsiteY1" fmla="*/ 299111 h 577689"/>
                  <a:gd name="connsiteX2" fmla="*/ 444302 w 573735"/>
                  <a:gd name="connsiteY2" fmla="*/ 240067 h 577689"/>
                  <a:gd name="connsiteX3" fmla="*/ 408377 w 573735"/>
                  <a:gd name="connsiteY3" fmla="*/ 381497 h 577689"/>
                  <a:gd name="connsiteX4" fmla="*/ 573735 w 573735"/>
                  <a:gd name="connsiteY4" fmla="*/ 577689 h 577689"/>
                  <a:gd name="connsiteX0" fmla="*/ 0 w 573735"/>
                  <a:gd name="connsiteY0" fmla="*/ 390680 h 577689"/>
                  <a:gd name="connsiteX1" fmla="*/ 313665 w 573735"/>
                  <a:gd name="connsiteY1" fmla="*/ 337314 h 577689"/>
                  <a:gd name="connsiteX2" fmla="*/ 573735 w 573735"/>
                  <a:gd name="connsiteY2" fmla="*/ 577689 h 577689"/>
                  <a:gd name="connsiteX3" fmla="*/ 227569 w 573735"/>
                  <a:gd name="connsiteY3" fmla="*/ 577689 h 577689"/>
                  <a:gd name="connsiteX4" fmla="*/ 0 w 573735"/>
                  <a:gd name="connsiteY4" fmla="*/ 390680 h 577689"/>
                  <a:gd name="connsiteX0" fmla="*/ 223332 w 573735"/>
                  <a:gd name="connsiteY0" fmla="*/ 0 h 577689"/>
                  <a:gd name="connsiteX1" fmla="*/ 264738 w 573735"/>
                  <a:gd name="connsiteY1" fmla="*/ 299111 h 577689"/>
                  <a:gd name="connsiteX2" fmla="*/ 332077 w 573735"/>
                  <a:gd name="connsiteY2" fmla="*/ 407014 h 577689"/>
                  <a:gd name="connsiteX3" fmla="*/ 408377 w 573735"/>
                  <a:gd name="connsiteY3" fmla="*/ 381497 h 577689"/>
                  <a:gd name="connsiteX4" fmla="*/ 573735 w 573735"/>
                  <a:gd name="connsiteY4" fmla="*/ 577689 h 57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735" h="577689" stroke="0" extrusionOk="0">
                    <a:moveTo>
                      <a:pt x="0" y="390680"/>
                    </a:moveTo>
                    <a:cubicBezTo>
                      <a:pt x="85916" y="336944"/>
                      <a:pt x="203231" y="316985"/>
                      <a:pt x="313665" y="337314"/>
                    </a:cubicBezTo>
                    <a:cubicBezTo>
                      <a:pt x="466722" y="365490"/>
                      <a:pt x="573735" y="464399"/>
                      <a:pt x="573735" y="577689"/>
                    </a:cubicBezTo>
                    <a:lnTo>
                      <a:pt x="227569" y="577689"/>
                    </a:lnTo>
                    <a:lnTo>
                      <a:pt x="0" y="390680"/>
                    </a:lnTo>
                    <a:close/>
                  </a:path>
                  <a:path w="573735" h="577689" fill="none">
                    <a:moveTo>
                      <a:pt x="223332" y="0"/>
                    </a:moveTo>
                    <a:cubicBezTo>
                      <a:pt x="246878" y="29642"/>
                      <a:pt x="227910" y="259100"/>
                      <a:pt x="264738" y="299111"/>
                    </a:cubicBezTo>
                    <a:cubicBezTo>
                      <a:pt x="301566" y="339122"/>
                      <a:pt x="324782" y="373073"/>
                      <a:pt x="332077" y="407014"/>
                    </a:cubicBezTo>
                    <a:cubicBezTo>
                      <a:pt x="382810" y="455057"/>
                      <a:pt x="386805" y="325227"/>
                      <a:pt x="408377" y="381497"/>
                    </a:cubicBezTo>
                    <a:cubicBezTo>
                      <a:pt x="429949" y="437767"/>
                      <a:pt x="566068" y="529451"/>
                      <a:pt x="573735" y="577689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108"/>
              </a:p>
            </p:txBody>
          </p:sp>
          <p:sp>
            <p:nvSpPr>
              <p:cNvPr id="94" name="Rounded Rectangle 51">
                <a:extLst>
                  <a:ext uri="{FF2B5EF4-FFF2-40B4-BE49-F238E27FC236}">
                    <a16:creationId xmlns:a16="http://schemas.microsoft.com/office/drawing/2014/main" id="{8835B925-1A09-4AD5-9B9A-809E319F029D}"/>
                  </a:ext>
                </a:extLst>
              </p:cNvPr>
              <p:cNvSpPr/>
              <p:nvPr/>
            </p:nvSpPr>
            <p:spPr>
              <a:xfrm>
                <a:off x="1280528" y="2770884"/>
                <a:ext cx="166454" cy="28034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08" dirty="0"/>
              </a:p>
            </p:txBody>
          </p:sp>
          <p:sp>
            <p:nvSpPr>
              <p:cNvPr id="95" name="Rounded Rectangle 52">
                <a:extLst>
                  <a:ext uri="{FF2B5EF4-FFF2-40B4-BE49-F238E27FC236}">
                    <a16:creationId xmlns:a16="http://schemas.microsoft.com/office/drawing/2014/main" id="{B914D491-F4D3-4F27-9932-9ADC7BC6085F}"/>
                  </a:ext>
                </a:extLst>
              </p:cNvPr>
              <p:cNvSpPr/>
              <p:nvPr/>
            </p:nvSpPr>
            <p:spPr>
              <a:xfrm>
                <a:off x="1284956" y="3138793"/>
                <a:ext cx="166454" cy="28034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08" dirty="0"/>
              </a:p>
            </p:txBody>
          </p:sp>
          <p:sp>
            <p:nvSpPr>
              <p:cNvPr id="96" name="Rounded Rectangle 53">
                <a:extLst>
                  <a:ext uri="{FF2B5EF4-FFF2-40B4-BE49-F238E27FC236}">
                    <a16:creationId xmlns:a16="http://schemas.microsoft.com/office/drawing/2014/main" id="{76529171-A4AB-4331-9FFD-1273195A0279}"/>
                  </a:ext>
                </a:extLst>
              </p:cNvPr>
              <p:cNvSpPr/>
              <p:nvPr/>
            </p:nvSpPr>
            <p:spPr>
              <a:xfrm>
                <a:off x="1284956" y="3514633"/>
                <a:ext cx="166454" cy="28034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08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0A28EF9-E3AA-4731-AFFD-7A5CC1F65982}"/>
                    </a:ext>
                  </a:extLst>
                </p:cNvPr>
                <p:cNvSpPr txBox="1"/>
                <p:nvPr/>
              </p:nvSpPr>
              <p:spPr>
                <a:xfrm>
                  <a:off x="5524089" y="1031082"/>
                  <a:ext cx="1263027" cy="728533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𝐷𝑒𝑛𝑑𝑟𝑖𝑡𝑒𝑠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𝐼𝑛𝑝𝑢𝑡</m:t>
                            </m:r>
                          </m:den>
                        </m:f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0A28EF9-E3AA-4731-AFFD-7A5CC1F6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089" y="1031082"/>
                  <a:ext cx="1263027" cy="7285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513A8F0-9CA6-42AE-89EE-A7B73FE6FB43}"/>
                    </a:ext>
                  </a:extLst>
                </p:cNvPr>
                <p:cNvSpPr txBox="1"/>
                <p:nvPr/>
              </p:nvSpPr>
              <p:spPr>
                <a:xfrm>
                  <a:off x="5202953" y="2008988"/>
                  <a:ext cx="1937455" cy="94647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𝑆𝑜𝑚𝑎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𝑆𝑢𝑚𝑚𝑎𝑡𝑖𝑜𝑛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𝑎𝑐𝑡𝑖𝑣𝑎𝑡𝑖𝑜𝑛</m:t>
                                </m:r>
                              </m:e>
                            </m:eqArr>
                          </m:den>
                        </m:f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513A8F0-9CA6-42AE-89EE-A7B73FE6F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953" y="2008988"/>
                  <a:ext cx="1937455" cy="9464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4F9D38A3-8BDE-4C2A-9B85-57FB8F84D00E}"/>
                    </a:ext>
                  </a:extLst>
                </p:cNvPr>
                <p:cNvSpPr txBox="1"/>
                <p:nvPr/>
              </p:nvSpPr>
              <p:spPr>
                <a:xfrm>
                  <a:off x="5671636" y="3255731"/>
                  <a:ext cx="955904" cy="7223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𝐴𝑥𝑜𝑛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𝑂𝑢𝑡𝑝𝑢𝑡</m:t>
                            </m:r>
                          </m:den>
                        </m:f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4F9D38A3-8BDE-4C2A-9B85-57FB8F84D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636" y="3255731"/>
                  <a:ext cx="955904" cy="7223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480DDB7-6DA0-4EE8-89F6-DC03FA66C1BD}"/>
                </a:ext>
              </a:extLst>
            </p:cNvPr>
            <p:cNvGrpSpPr/>
            <p:nvPr/>
          </p:nvGrpSpPr>
          <p:grpSpPr>
            <a:xfrm rot="5400000">
              <a:off x="6701283" y="1467147"/>
              <a:ext cx="3038679" cy="1747270"/>
              <a:chOff x="4937629" y="691319"/>
              <a:chExt cx="3637220" cy="22463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4A9C77AC-79A1-4E76-B653-60672F1668F2}"/>
                      </a:ext>
                    </a:extLst>
                  </p:cNvPr>
                  <p:cNvSpPr txBox="1"/>
                  <p:nvPr/>
                </p:nvSpPr>
                <p:spPr>
                  <a:xfrm>
                    <a:off x="5471894" y="1432375"/>
                    <a:ext cx="580923" cy="505248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4A9C77AC-79A1-4E76-B653-60672F166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1894" y="1432375"/>
                    <a:ext cx="580923" cy="50524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EF9CEC29-3F42-4AED-AC10-1C5EF236658E}"/>
                  </a:ext>
                </a:extLst>
              </p:cNvPr>
              <p:cNvGrpSpPr/>
              <p:nvPr/>
            </p:nvGrpSpPr>
            <p:grpSpPr>
              <a:xfrm>
                <a:off x="5453762" y="861545"/>
                <a:ext cx="3121087" cy="2076138"/>
                <a:chOff x="4750613" y="878521"/>
                <a:chExt cx="3811310" cy="2475479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ED414BAE-2E73-44F1-B04F-59865576E711}"/>
                    </a:ext>
                  </a:extLst>
                </p:cNvPr>
                <p:cNvSpPr/>
                <p:nvPr/>
              </p:nvSpPr>
              <p:spPr>
                <a:xfrm>
                  <a:off x="5532835" y="878521"/>
                  <a:ext cx="2538145" cy="2475479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C470A557-50C4-4CAE-8F9B-988D6ACCC6A9}"/>
                    </a:ext>
                  </a:extLst>
                </p:cNvPr>
                <p:cNvCxnSpPr>
                  <a:cxnSpLocks/>
                  <a:endCxn id="145" idx="2"/>
                </p:cNvCxnSpPr>
                <p:nvPr/>
              </p:nvCxnSpPr>
              <p:spPr>
                <a:xfrm>
                  <a:off x="4750613" y="2110288"/>
                  <a:ext cx="782222" cy="597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EFD378FC-CE3A-498B-A0D3-CBD2EE39053B}"/>
                    </a:ext>
                  </a:extLst>
                </p:cNvPr>
                <p:cNvCxnSpPr>
                  <a:cxnSpLocks/>
                  <a:endCxn id="145" idx="1"/>
                </p:cNvCxnSpPr>
                <p:nvPr/>
              </p:nvCxnSpPr>
              <p:spPr>
                <a:xfrm>
                  <a:off x="4750613" y="1241047"/>
                  <a:ext cx="1153925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917E0DE2-AD66-4FB4-9572-A6C89268840A}"/>
                    </a:ext>
                  </a:extLst>
                </p:cNvPr>
                <p:cNvCxnSpPr>
                  <a:cxnSpLocks/>
                  <a:endCxn id="145" idx="3"/>
                </p:cNvCxnSpPr>
                <p:nvPr/>
              </p:nvCxnSpPr>
              <p:spPr>
                <a:xfrm>
                  <a:off x="4750613" y="2985501"/>
                  <a:ext cx="1153925" cy="5973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Rectangle 148">
                      <a:extLst>
                        <a:ext uri="{FF2B5EF4-FFF2-40B4-BE49-F238E27FC236}">
                          <a16:creationId xmlns:a16="http://schemas.microsoft.com/office/drawing/2014/main" id="{6B2D86B9-836C-46F8-957E-E4A55CB5DB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0745" y="1871587"/>
                      <a:ext cx="609766" cy="49831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IN" sz="4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Rectangle 148">
                      <a:extLst>
                        <a:ext uri="{FF2B5EF4-FFF2-40B4-BE49-F238E27FC236}">
                          <a16:creationId xmlns:a16="http://schemas.microsoft.com/office/drawing/2014/main" id="{6B2D86B9-836C-46F8-957E-E4A55CB5DB1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40745" y="1871587"/>
                      <a:ext cx="609766" cy="498315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38100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C2FFD78D-D1B2-4AB8-B3F3-680B12AB066F}"/>
                    </a:ext>
                  </a:extLst>
                </p:cNvPr>
                <p:cNvGrpSpPr/>
                <p:nvPr/>
              </p:nvGrpSpPr>
              <p:grpSpPr>
                <a:xfrm>
                  <a:off x="7169935" y="1877701"/>
                  <a:ext cx="609766" cy="498315"/>
                  <a:chOff x="6765352" y="1681370"/>
                  <a:chExt cx="674772" cy="551439"/>
                </a:xfrm>
              </p:grpSpPr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B7FC74C8-07B7-4C1C-889C-D42188E02420}"/>
                      </a:ext>
                    </a:extLst>
                  </p:cNvPr>
                  <p:cNvSpPr/>
                  <p:nvPr/>
                </p:nvSpPr>
                <p:spPr>
                  <a:xfrm>
                    <a:off x="6765352" y="1681370"/>
                    <a:ext cx="674772" cy="551439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Freeform 124">
                    <a:extLst>
                      <a:ext uri="{FF2B5EF4-FFF2-40B4-BE49-F238E27FC236}">
                        <a16:creationId xmlns:a16="http://schemas.microsoft.com/office/drawing/2014/main" id="{51C4ADE4-6532-4DCA-B9B3-6A9F1D50CC55}"/>
                      </a:ext>
                    </a:extLst>
                  </p:cNvPr>
                  <p:cNvSpPr/>
                  <p:nvPr/>
                </p:nvSpPr>
                <p:spPr>
                  <a:xfrm>
                    <a:off x="6845337" y="1822495"/>
                    <a:ext cx="510440" cy="289672"/>
                  </a:xfrm>
                  <a:custGeom>
                    <a:avLst/>
                    <a:gdLst>
                      <a:gd name="connsiteX0" fmla="*/ 0 w 826265"/>
                      <a:gd name="connsiteY0" fmla="*/ 451517 h 467418"/>
                      <a:gd name="connsiteX1" fmla="*/ 308473 w 826265"/>
                      <a:gd name="connsiteY1" fmla="*/ 451517 h 467418"/>
                      <a:gd name="connsiteX2" fmla="*/ 418641 w 826265"/>
                      <a:gd name="connsiteY2" fmla="*/ 286264 h 467418"/>
                      <a:gd name="connsiteX3" fmla="*/ 528810 w 826265"/>
                      <a:gd name="connsiteY3" fmla="*/ 32876 h 467418"/>
                      <a:gd name="connsiteX4" fmla="*/ 826265 w 826265"/>
                      <a:gd name="connsiteY4" fmla="*/ 10843 h 467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6265" h="467418">
                        <a:moveTo>
                          <a:pt x="0" y="451517"/>
                        </a:moveTo>
                        <a:cubicBezTo>
                          <a:pt x="119350" y="465288"/>
                          <a:pt x="238700" y="479059"/>
                          <a:pt x="308473" y="451517"/>
                        </a:cubicBezTo>
                        <a:cubicBezTo>
                          <a:pt x="378246" y="423975"/>
                          <a:pt x="381918" y="356037"/>
                          <a:pt x="418641" y="286264"/>
                        </a:cubicBezTo>
                        <a:cubicBezTo>
                          <a:pt x="455364" y="216491"/>
                          <a:pt x="460873" y="78779"/>
                          <a:pt x="528810" y="32876"/>
                        </a:cubicBezTo>
                        <a:cubicBezTo>
                          <a:pt x="596747" y="-13027"/>
                          <a:pt x="711506" y="-1092"/>
                          <a:pt x="826265" y="10843"/>
                        </a:cubicBezTo>
                      </a:path>
                    </a:pathLst>
                  </a:custGeom>
                  <a:noFill/>
                  <a:ln w="444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A86E94D-AEDD-450B-9949-F5E919519664}"/>
                    </a:ext>
                  </a:extLst>
                </p:cNvPr>
                <p:cNvSpPr/>
                <p:nvPr/>
              </p:nvSpPr>
              <p:spPr>
                <a:xfrm>
                  <a:off x="6281333" y="1160486"/>
                  <a:ext cx="314913" cy="34495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b</a:t>
                  </a:r>
                  <a:endParaRPr lang="en-IN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1FDEDFAC-DFD1-4582-BF86-77F542C1AEA0}"/>
                    </a:ext>
                  </a:extLst>
                </p:cNvPr>
                <p:cNvCxnSpPr>
                  <a:cxnSpLocks/>
                  <a:stCxn id="145" idx="1"/>
                </p:cNvCxnSpPr>
                <p:nvPr/>
              </p:nvCxnSpPr>
              <p:spPr>
                <a:xfrm>
                  <a:off x="5904538" y="1241047"/>
                  <a:ext cx="236207" cy="63665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4AF73CD1-303D-446B-AC11-CC7F2D3334B5}"/>
                    </a:ext>
                  </a:extLst>
                </p:cNvPr>
                <p:cNvCxnSpPr>
                  <a:cxnSpLocks/>
                  <a:stCxn id="145" idx="2"/>
                  <a:endCxn id="149" idx="1"/>
                </p:cNvCxnSpPr>
                <p:nvPr/>
              </p:nvCxnSpPr>
              <p:spPr>
                <a:xfrm>
                  <a:off x="5532835" y="2116261"/>
                  <a:ext cx="607910" cy="448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053E91C5-58E1-4AE5-A576-4D13543C4988}"/>
                    </a:ext>
                  </a:extLst>
                </p:cNvPr>
                <p:cNvCxnSpPr>
                  <a:cxnSpLocks/>
                  <a:stCxn id="145" idx="3"/>
                </p:cNvCxnSpPr>
                <p:nvPr/>
              </p:nvCxnSpPr>
              <p:spPr>
                <a:xfrm flipV="1">
                  <a:off x="5904538" y="2359305"/>
                  <a:ext cx="236207" cy="632169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ED2BECE4-1ACE-4AC7-86C6-B136BFB1AED4}"/>
                    </a:ext>
                  </a:extLst>
                </p:cNvPr>
                <p:cNvCxnSpPr>
                  <a:cxnSpLocks/>
                  <a:stCxn id="151" idx="2"/>
                  <a:endCxn id="149" idx="0"/>
                </p:cNvCxnSpPr>
                <p:nvPr/>
              </p:nvCxnSpPr>
              <p:spPr>
                <a:xfrm>
                  <a:off x="6438790" y="1505444"/>
                  <a:ext cx="6838" cy="366143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73D65706-972F-4CBE-B9E4-C2E39BDEE82A}"/>
                    </a:ext>
                  </a:extLst>
                </p:cNvPr>
                <p:cNvCxnSpPr>
                  <a:cxnSpLocks/>
                  <a:stCxn id="149" idx="3"/>
                  <a:endCxn id="159" idx="1"/>
                </p:cNvCxnSpPr>
                <p:nvPr/>
              </p:nvCxnSpPr>
              <p:spPr>
                <a:xfrm>
                  <a:off x="6750511" y="2120745"/>
                  <a:ext cx="419424" cy="611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EF4F843F-A5D8-47BF-A399-A15111B33D38}"/>
                    </a:ext>
                  </a:extLst>
                </p:cNvPr>
                <p:cNvCxnSpPr>
                  <a:cxnSpLocks/>
                  <a:stCxn id="159" idx="3"/>
                </p:cNvCxnSpPr>
                <p:nvPr/>
              </p:nvCxnSpPr>
              <p:spPr>
                <a:xfrm>
                  <a:off x="7779701" y="2126859"/>
                  <a:ext cx="782222" cy="925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4AA46052-B754-4548-90CE-4545626562C6}"/>
                      </a:ext>
                    </a:extLst>
                  </p:cNvPr>
                  <p:cNvSpPr txBox="1"/>
                  <p:nvPr/>
                </p:nvSpPr>
                <p:spPr>
                  <a:xfrm>
                    <a:off x="4937629" y="909571"/>
                    <a:ext cx="580923" cy="453137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4AA46052-B754-4548-90CE-4545626562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7629" y="909571"/>
                    <a:ext cx="580923" cy="45313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8A5E735E-1622-426F-B606-E7B1D4280B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79998" y="691319"/>
                    <a:ext cx="580923" cy="505248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8A5E735E-1622-426F-B606-E7B1D4280B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9998" y="691319"/>
                    <a:ext cx="580923" cy="50524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C165C4B9-C2C9-4FBB-B75C-E6815D82E036}"/>
                      </a:ext>
                    </a:extLst>
                  </p:cNvPr>
                  <p:cNvSpPr txBox="1"/>
                  <p:nvPr/>
                </p:nvSpPr>
                <p:spPr>
                  <a:xfrm>
                    <a:off x="4990102" y="1577107"/>
                    <a:ext cx="477854" cy="505248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C165C4B9-C2C9-4FBB-B75C-E6815D82E0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0102" y="1577107"/>
                    <a:ext cx="477854" cy="50524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091883A8-D385-4C41-9EB4-6A23E85E466F}"/>
                      </a:ext>
                    </a:extLst>
                  </p:cNvPr>
                  <p:cNvSpPr txBox="1"/>
                  <p:nvPr/>
                </p:nvSpPr>
                <p:spPr>
                  <a:xfrm>
                    <a:off x="4980702" y="2328372"/>
                    <a:ext cx="477854" cy="505248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091883A8-D385-4C41-9EB4-6A23E85E46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0702" y="2328372"/>
                    <a:ext cx="477854" cy="50524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540B4D8E-633E-4DCE-A0BA-8D8821507DC7}"/>
                      </a:ext>
                    </a:extLst>
                  </p:cNvPr>
                  <p:cNvSpPr txBox="1"/>
                  <p:nvPr/>
                </p:nvSpPr>
                <p:spPr>
                  <a:xfrm>
                    <a:off x="5485877" y="2194159"/>
                    <a:ext cx="580923" cy="453137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540B4D8E-633E-4DCE-A0BA-8D8821507D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5877" y="2194159"/>
                    <a:ext cx="580923" cy="45313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FF1BB3A-A3F1-4E11-93F6-C100FB2166DD}"/>
                    </a:ext>
                  </a:extLst>
                </p:cNvPr>
                <p:cNvSpPr txBox="1"/>
                <p:nvPr/>
              </p:nvSpPr>
              <p:spPr>
                <a:xfrm>
                  <a:off x="7298800" y="3754653"/>
                  <a:ext cx="163402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= 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FF1BB3A-A3F1-4E11-93F6-C100FB216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800" y="3754653"/>
                  <a:ext cx="1634024" cy="453137"/>
                </a:xfrm>
                <a:prstGeom prst="rect">
                  <a:avLst/>
                </a:prstGeom>
                <a:blipFill>
                  <a:blip r:embed="rId27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828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89FB-BCB3-4C70-9B23-BA292DCC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ANN: Sequential Process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7A87A-FE5B-4532-B0B6-AAE22406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AEFE9-D6EE-43D4-92A2-297BFB78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94E9E-81C6-4BE8-AF50-BC3394A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6</a:t>
            </a:fld>
            <a:endParaRPr lang="en-I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0CB3F-ACF6-46F0-A478-E403D903CB10}"/>
              </a:ext>
            </a:extLst>
          </p:cNvPr>
          <p:cNvGrpSpPr/>
          <p:nvPr/>
        </p:nvGrpSpPr>
        <p:grpSpPr>
          <a:xfrm>
            <a:off x="55301" y="1532424"/>
            <a:ext cx="5514912" cy="1522877"/>
            <a:chOff x="289489" y="3486819"/>
            <a:chExt cx="5171366" cy="13361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/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IN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03D158-35B8-4259-99AD-586B6E4A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840" y="4123738"/>
                  <a:ext cx="536001" cy="448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0D36D0-7723-4440-962A-7A1E63B62D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891" y="3891815"/>
              <a:ext cx="389445" cy="26004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66155-62D5-4E1D-9099-7C835555ABEE}"/>
                </a:ext>
              </a:extLst>
            </p:cNvPr>
            <p:cNvCxnSpPr>
              <a:cxnSpLocks/>
            </p:cNvCxnSpPr>
            <p:nvPr/>
          </p:nvCxnSpPr>
          <p:spPr>
            <a:xfrm>
              <a:off x="677967" y="4366623"/>
              <a:ext cx="534369" cy="403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C81056-2480-4A69-9626-4D6A80260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891" y="4585426"/>
              <a:ext cx="389445" cy="23749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2F3E03-3C9D-4543-8035-B040352D0056}"/>
                </a:ext>
              </a:extLst>
            </p:cNvPr>
            <p:cNvSpPr/>
            <p:nvPr/>
          </p:nvSpPr>
          <p:spPr>
            <a:xfrm>
              <a:off x="1342432" y="3486819"/>
              <a:ext cx="276817" cy="3105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  <a:endParaRPr lang="en-IN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4AE8C-EB00-4272-B73A-6233A223AAD6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1480841" y="3797370"/>
              <a:ext cx="6011" cy="329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BE6118-CCC4-47E4-818A-1242B2EAC7F0}"/>
                </a:ext>
              </a:extLst>
            </p:cNvPr>
            <p:cNvCxnSpPr>
              <a:cxnSpLocks/>
            </p:cNvCxnSpPr>
            <p:nvPr/>
          </p:nvCxnSpPr>
          <p:spPr>
            <a:xfrm>
              <a:off x="1748841" y="4361119"/>
              <a:ext cx="368685" cy="55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/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52310C-0F86-456A-AF60-EE605A3B5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89" y="3530121"/>
                  <a:ext cx="728125" cy="405043"/>
                </a:xfrm>
                <a:prstGeom prst="rect">
                  <a:avLst/>
                </a:prstGeom>
                <a:blipFill>
                  <a:blip r:embed="rId4"/>
                  <a:stretch>
                    <a:fillRect r="-11811" b="-26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/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IN" sz="2000" b="1" i="1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00CFDE-69BC-4B5D-AB5E-5E1C6EF7B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18" y="4189933"/>
                  <a:ext cx="3416637" cy="351038"/>
                </a:xfrm>
                <a:prstGeom prst="rect">
                  <a:avLst/>
                </a:prstGeom>
                <a:blipFill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43F294-8A50-46BA-8E77-2909FAD98E86}"/>
              </a:ext>
            </a:extLst>
          </p:cNvPr>
          <p:cNvGrpSpPr/>
          <p:nvPr/>
        </p:nvGrpSpPr>
        <p:grpSpPr>
          <a:xfrm>
            <a:off x="200110" y="4390102"/>
            <a:ext cx="2060586" cy="498872"/>
            <a:chOff x="785254" y="5240322"/>
            <a:chExt cx="2060586" cy="4988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99B3D4-04AB-418A-9F30-43483CCA50E1}"/>
                </a:ext>
              </a:extLst>
            </p:cNvPr>
            <p:cNvGrpSpPr/>
            <p:nvPr/>
          </p:nvGrpSpPr>
          <p:grpSpPr>
            <a:xfrm>
              <a:off x="1188843" y="5240322"/>
              <a:ext cx="568057" cy="475442"/>
              <a:chOff x="2303739" y="3130951"/>
              <a:chExt cx="499338" cy="41792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BE6836F-2401-46ED-8D76-8EE344B26F94}"/>
                  </a:ext>
                </a:extLst>
              </p:cNvPr>
              <p:cNvSpPr/>
              <p:nvPr/>
            </p:nvSpPr>
            <p:spPr>
              <a:xfrm>
                <a:off x="2303739" y="3130951"/>
                <a:ext cx="499338" cy="41792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124">
                <a:extLst>
                  <a:ext uri="{FF2B5EF4-FFF2-40B4-BE49-F238E27FC236}">
                    <a16:creationId xmlns:a16="http://schemas.microsoft.com/office/drawing/2014/main" id="{B73C97BF-BC31-4788-9DBA-F500B63D4378}"/>
                  </a:ext>
                </a:extLst>
              </p:cNvPr>
              <p:cNvSpPr/>
              <p:nvPr/>
            </p:nvSpPr>
            <p:spPr>
              <a:xfrm>
                <a:off x="2354852" y="3235982"/>
                <a:ext cx="377731" cy="219538"/>
              </a:xfrm>
              <a:custGeom>
                <a:avLst/>
                <a:gdLst>
                  <a:gd name="connsiteX0" fmla="*/ 0 w 826265"/>
                  <a:gd name="connsiteY0" fmla="*/ 451517 h 467418"/>
                  <a:gd name="connsiteX1" fmla="*/ 308473 w 826265"/>
                  <a:gd name="connsiteY1" fmla="*/ 451517 h 467418"/>
                  <a:gd name="connsiteX2" fmla="*/ 418641 w 826265"/>
                  <a:gd name="connsiteY2" fmla="*/ 286264 h 467418"/>
                  <a:gd name="connsiteX3" fmla="*/ 528810 w 826265"/>
                  <a:gd name="connsiteY3" fmla="*/ 32876 h 467418"/>
                  <a:gd name="connsiteX4" fmla="*/ 826265 w 826265"/>
                  <a:gd name="connsiteY4" fmla="*/ 10843 h 46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6265" h="467418">
                    <a:moveTo>
                      <a:pt x="0" y="451517"/>
                    </a:moveTo>
                    <a:cubicBezTo>
                      <a:pt x="119350" y="465288"/>
                      <a:pt x="238700" y="479059"/>
                      <a:pt x="308473" y="451517"/>
                    </a:cubicBezTo>
                    <a:cubicBezTo>
                      <a:pt x="378246" y="423975"/>
                      <a:pt x="381918" y="356037"/>
                      <a:pt x="418641" y="286264"/>
                    </a:cubicBezTo>
                    <a:cubicBezTo>
                      <a:pt x="455364" y="216491"/>
                      <a:pt x="460873" y="78779"/>
                      <a:pt x="528810" y="32876"/>
                    </a:cubicBezTo>
                    <a:cubicBezTo>
                      <a:pt x="596747" y="-13027"/>
                      <a:pt x="711506" y="-1092"/>
                      <a:pt x="826265" y="10843"/>
                    </a:cubicBezTo>
                  </a:path>
                </a:pathLst>
              </a:custGeom>
              <a:noFill/>
              <a:ln w="444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7C39DB6-A245-4573-AEF8-59233BF5A64B}"/>
                </a:ext>
              </a:extLst>
            </p:cNvPr>
            <p:cNvCxnSpPr>
              <a:cxnSpLocks/>
            </p:cNvCxnSpPr>
            <p:nvPr/>
          </p:nvCxnSpPr>
          <p:spPr>
            <a:xfrm>
              <a:off x="785254" y="5474906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B15FB2D-735B-4DBE-BB89-3245BBA07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445" y="5484682"/>
              <a:ext cx="393177" cy="627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/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7C87CE-6CCC-4EF6-95CC-A4E7A3DF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566" y="5277529"/>
                  <a:ext cx="7052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609" r="-22609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F21300-0395-43AF-B114-963308761083}"/>
              </a:ext>
            </a:extLst>
          </p:cNvPr>
          <p:cNvSpPr txBox="1"/>
          <p:nvPr/>
        </p:nvSpPr>
        <p:spPr>
          <a:xfrm>
            <a:off x="349283" y="909571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Summation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C16D2-D6EB-4BB6-A6CE-F6F34AFA1A7E}"/>
              </a:ext>
            </a:extLst>
          </p:cNvPr>
          <p:cNvSpPr txBox="1"/>
          <p:nvPr/>
        </p:nvSpPr>
        <p:spPr>
          <a:xfrm>
            <a:off x="350580" y="3681248"/>
            <a:ext cx="16194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Activation</a:t>
            </a:r>
            <a:endParaRPr lang="en-IN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FBD2A-7D2A-4BDB-9830-B0B33C45FA2B}"/>
              </a:ext>
            </a:extLst>
          </p:cNvPr>
          <p:cNvSpPr txBox="1"/>
          <p:nvPr/>
        </p:nvSpPr>
        <p:spPr>
          <a:xfrm>
            <a:off x="993259" y="5237456"/>
            <a:ext cx="151044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Non-linear function</a:t>
            </a:r>
            <a:endParaRPr lang="en-IN" sz="2400" dirty="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7C68FE43-B434-4EC6-A2A7-192E85F114C6}"/>
              </a:ext>
            </a:extLst>
          </p:cNvPr>
          <p:cNvSpPr/>
          <p:nvPr/>
        </p:nvSpPr>
        <p:spPr>
          <a:xfrm>
            <a:off x="1635894" y="4850903"/>
            <a:ext cx="220689" cy="3112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7822EB-88D7-4CEB-B8B9-2D7C326203F8}"/>
              </a:ext>
            </a:extLst>
          </p:cNvPr>
          <p:cNvGrpSpPr/>
          <p:nvPr/>
        </p:nvGrpSpPr>
        <p:grpSpPr>
          <a:xfrm>
            <a:off x="5485474" y="951651"/>
            <a:ext cx="3594148" cy="2220308"/>
            <a:chOff x="4980701" y="717375"/>
            <a:chExt cx="3594148" cy="2220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037FFD-DFD4-4635-AFAA-190AD7C8AEC3}"/>
                </a:ext>
              </a:extLst>
            </p:cNvPr>
            <p:cNvGrpSpPr/>
            <p:nvPr/>
          </p:nvGrpSpPr>
          <p:grpSpPr>
            <a:xfrm>
              <a:off x="5453762" y="861545"/>
              <a:ext cx="3121087" cy="2076138"/>
              <a:chOff x="4750613" y="878521"/>
              <a:chExt cx="3811310" cy="24754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BB24A1-CD3B-4A59-B6FE-112D9EFA5AC2}"/>
                  </a:ext>
                </a:extLst>
              </p:cNvPr>
              <p:cNvSpPr/>
              <p:nvPr/>
            </p:nvSpPr>
            <p:spPr>
              <a:xfrm>
                <a:off x="5532835" y="878521"/>
                <a:ext cx="2538145" cy="247547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160675-B104-42C4-8A3B-119A3F455FD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4750613" y="2110288"/>
                <a:ext cx="782222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A038D5D-2E33-4219-B73A-2A3B9E98A908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>
                <a:off x="4750613" y="1241047"/>
                <a:ext cx="115392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3DB7C7B-6728-4A73-AF0B-3FE33A6FC2EA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>
                <a:off x="4750613" y="2985501"/>
                <a:ext cx="1153925" cy="59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E4B9BB3E-DC14-4374-9662-391E906B2989}"/>
                      </a:ext>
                    </a:extLst>
                  </p:cNvPr>
                  <p:cNvSpPr/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IN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FB135A67-6A7A-4609-9B73-E85813DAF9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745" y="1871587"/>
                    <a:ext cx="609766" cy="49831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E35F43-5790-4485-9A40-E3350D000D93}"/>
                  </a:ext>
                </a:extLst>
              </p:cNvPr>
              <p:cNvGrpSpPr/>
              <p:nvPr/>
            </p:nvGrpSpPr>
            <p:grpSpPr>
              <a:xfrm>
                <a:off x="7169935" y="1877701"/>
                <a:ext cx="609766" cy="498315"/>
                <a:chOff x="6765352" y="1681370"/>
                <a:chExt cx="674772" cy="5514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9CDE491-6680-498B-98AA-E93BC5D1A304}"/>
                    </a:ext>
                  </a:extLst>
                </p:cNvPr>
                <p:cNvSpPr/>
                <p:nvPr/>
              </p:nvSpPr>
              <p:spPr>
                <a:xfrm>
                  <a:off x="6765352" y="1681370"/>
                  <a:ext cx="674772" cy="551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 124">
                  <a:extLst>
                    <a:ext uri="{FF2B5EF4-FFF2-40B4-BE49-F238E27FC236}">
                      <a16:creationId xmlns:a16="http://schemas.microsoft.com/office/drawing/2014/main" id="{E1374ADD-2FEB-4E95-B662-BB84677D0689}"/>
                    </a:ext>
                  </a:extLst>
                </p:cNvPr>
                <p:cNvSpPr/>
                <p:nvPr/>
              </p:nvSpPr>
              <p:spPr>
                <a:xfrm>
                  <a:off x="6845337" y="1822495"/>
                  <a:ext cx="510440" cy="289672"/>
                </a:xfrm>
                <a:custGeom>
                  <a:avLst/>
                  <a:gdLst>
                    <a:gd name="connsiteX0" fmla="*/ 0 w 826265"/>
                    <a:gd name="connsiteY0" fmla="*/ 451517 h 467418"/>
                    <a:gd name="connsiteX1" fmla="*/ 308473 w 826265"/>
                    <a:gd name="connsiteY1" fmla="*/ 451517 h 467418"/>
                    <a:gd name="connsiteX2" fmla="*/ 418641 w 826265"/>
                    <a:gd name="connsiteY2" fmla="*/ 286264 h 467418"/>
                    <a:gd name="connsiteX3" fmla="*/ 528810 w 826265"/>
                    <a:gd name="connsiteY3" fmla="*/ 32876 h 467418"/>
                    <a:gd name="connsiteX4" fmla="*/ 826265 w 826265"/>
                    <a:gd name="connsiteY4" fmla="*/ 10843 h 467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6265" h="467418">
                      <a:moveTo>
                        <a:pt x="0" y="451517"/>
                      </a:moveTo>
                      <a:cubicBezTo>
                        <a:pt x="119350" y="465288"/>
                        <a:pt x="238700" y="479059"/>
                        <a:pt x="308473" y="451517"/>
                      </a:cubicBezTo>
                      <a:cubicBezTo>
                        <a:pt x="378246" y="423975"/>
                        <a:pt x="381918" y="356037"/>
                        <a:pt x="418641" y="286264"/>
                      </a:cubicBezTo>
                      <a:cubicBezTo>
                        <a:pt x="455364" y="216491"/>
                        <a:pt x="460873" y="78779"/>
                        <a:pt x="528810" y="32876"/>
                      </a:cubicBezTo>
                      <a:cubicBezTo>
                        <a:pt x="596747" y="-13027"/>
                        <a:pt x="711506" y="-1092"/>
                        <a:pt x="826265" y="10843"/>
                      </a:cubicBezTo>
                    </a:path>
                  </a:pathLst>
                </a:custGeom>
                <a:noFill/>
                <a:ln w="444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8495D6-4584-469C-BAE5-070132C47A27}"/>
                  </a:ext>
                </a:extLst>
              </p:cNvPr>
              <p:cNvSpPr/>
              <p:nvPr/>
            </p:nvSpPr>
            <p:spPr>
              <a:xfrm>
                <a:off x="6281333" y="1160486"/>
                <a:ext cx="314913" cy="3449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b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D1963A-D239-4B11-8728-5C6232CAE42A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>
                <a:off x="5904538" y="1241047"/>
                <a:ext cx="236207" cy="63665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D15F7BB-5257-4174-9518-D69B0BB08613}"/>
                  </a:ext>
                </a:extLst>
              </p:cNvPr>
              <p:cNvCxnSpPr>
                <a:cxnSpLocks/>
                <a:stCxn id="7" idx="2"/>
                <a:endCxn id="11" idx="1"/>
              </p:cNvCxnSpPr>
              <p:nvPr/>
            </p:nvCxnSpPr>
            <p:spPr>
              <a:xfrm>
                <a:off x="5532835" y="2116261"/>
                <a:ext cx="607910" cy="448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5AE957-E720-480E-8F18-00347A6C5EA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5904538" y="2359305"/>
                <a:ext cx="236207" cy="63216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7293B81-BB60-4B7A-B996-70C56357A6BF}"/>
                  </a:ext>
                </a:extLst>
              </p:cNvPr>
              <p:cNvCxnSpPr>
                <a:cxnSpLocks/>
                <a:stCxn id="13" idx="2"/>
                <a:endCxn id="11" idx="0"/>
              </p:cNvCxnSpPr>
              <p:nvPr/>
            </p:nvCxnSpPr>
            <p:spPr>
              <a:xfrm>
                <a:off x="6438790" y="1505444"/>
                <a:ext cx="6838" cy="36614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874A6BB-1040-4684-A61A-9BB29442602C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750511" y="2120745"/>
                <a:ext cx="419424" cy="611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9B51EBE-2BDC-40BE-A51C-595C38199A9C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779701" y="2126859"/>
                <a:ext cx="782222" cy="92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/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02C642-2A88-475D-9F29-DD444595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164" y="909571"/>
                  <a:ext cx="477854" cy="453137"/>
                </a:xfrm>
                <a:prstGeom prst="rect">
                  <a:avLst/>
                </a:prstGeom>
                <a:blipFill>
                  <a:blip r:embed="rId9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/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164DA-47AB-4351-92BB-C30BCD2EF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531" y="717375"/>
                  <a:ext cx="477854" cy="453137"/>
                </a:xfrm>
                <a:prstGeom prst="rect">
                  <a:avLst/>
                </a:prstGeom>
                <a:blipFill>
                  <a:blip r:embed="rId10"/>
                  <a:stretch>
                    <a:fillRect r="-3797" b="-54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/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55503-A060-4278-A444-C3D04212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101" y="1603162"/>
                  <a:ext cx="477854" cy="453137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/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70BE15-46B2-4871-9348-716CD5517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01" y="2354427"/>
                  <a:ext cx="477854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/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B530D1D-89AC-4D6D-B881-98EB5FF84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427" y="1458431"/>
                  <a:ext cx="477854" cy="453137"/>
                </a:xfrm>
                <a:prstGeom prst="rect">
                  <a:avLst/>
                </a:prstGeom>
                <a:blipFill>
                  <a:blip r:embed="rId13"/>
                  <a:stretch>
                    <a:fillRect r="-6410" b="-405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/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9A7EECD-CB71-44B9-AC60-0F0C10EAB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411" y="2194159"/>
                  <a:ext cx="477854" cy="453137"/>
                </a:xfrm>
                <a:prstGeom prst="rect">
                  <a:avLst/>
                </a:prstGeom>
                <a:blipFill>
                  <a:blip r:embed="rId14"/>
                  <a:stretch>
                    <a:fillRect r="-5063" b="-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/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6529C9-8AC9-44F4-9E2B-37673523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" y="2108016"/>
                <a:ext cx="776496" cy="461665"/>
              </a:xfrm>
              <a:prstGeom prst="rect">
                <a:avLst/>
              </a:prstGeom>
              <a:blipFill>
                <a:blip r:embed="rId15"/>
                <a:stretch>
                  <a:fillRect r="-10938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/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400" b="1" i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3633DDE-8C4D-46F6-966D-651B528E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965" y="2924178"/>
                <a:ext cx="776496" cy="461665"/>
              </a:xfrm>
              <a:prstGeom prst="rect">
                <a:avLst/>
              </a:prstGeom>
              <a:blipFill>
                <a:blip r:embed="rId16"/>
                <a:stretch>
                  <a:fillRect r="-11811"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05B1A8FD-7900-453D-A56D-30CE71403871}"/>
              </a:ext>
            </a:extLst>
          </p:cNvPr>
          <p:cNvSpPr txBox="1"/>
          <p:nvPr/>
        </p:nvSpPr>
        <p:spPr>
          <a:xfrm>
            <a:off x="2784901" y="903711"/>
            <a:ext cx="22459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Weight, strength of the edge </a:t>
            </a:r>
            <a:endParaRPr lang="en-IN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17CD2-092B-4468-8021-5FA08D1090F3}"/>
              </a:ext>
            </a:extLst>
          </p:cNvPr>
          <p:cNvSpPr txBox="1"/>
          <p:nvPr/>
        </p:nvSpPr>
        <p:spPr>
          <a:xfrm>
            <a:off x="2727232" y="2989121"/>
            <a:ext cx="26175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Bias, sets the activation function </a:t>
            </a:r>
            <a:endParaRPr lang="en-IN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A6F604-DEAB-4CA9-AAF7-12B14C1D9536}"/>
              </a:ext>
            </a:extLst>
          </p:cNvPr>
          <p:cNvSpPr txBox="1"/>
          <p:nvPr/>
        </p:nvSpPr>
        <p:spPr>
          <a:xfrm>
            <a:off x="2954576" y="4898358"/>
            <a:ext cx="233726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Inspired from biological neuron</a:t>
            </a:r>
            <a:endParaRPr lang="en-IN" sz="2400" dirty="0"/>
          </a:p>
        </p:txBody>
      </p:sp>
      <p:pic>
        <p:nvPicPr>
          <p:cNvPr id="76" name="Picture 75" descr="Chart, histogram&#10;&#10;Description automatically generated">
            <a:extLst>
              <a:ext uri="{FF2B5EF4-FFF2-40B4-BE49-F238E27FC236}">
                <a16:creationId xmlns:a16="http://schemas.microsoft.com/office/drawing/2014/main" id="{7B210244-9EEE-47BB-B983-8647698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5283" r="8205" b="5283"/>
          <a:stretch/>
        </p:blipFill>
        <p:spPr>
          <a:xfrm>
            <a:off x="5830379" y="4106353"/>
            <a:ext cx="3020201" cy="242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/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CA020A-0DB0-4EC9-AD43-D7768D6D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57" y="3220246"/>
                <a:ext cx="3232412" cy="7923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25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>
            <a:extLst>
              <a:ext uri="{FF2B5EF4-FFF2-40B4-BE49-F238E27FC236}">
                <a16:creationId xmlns:a16="http://schemas.microsoft.com/office/drawing/2014/main" id="{3609EFBD-2794-4D2A-800C-A70F32FF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1"/>
            <a:ext cx="9144000" cy="878742"/>
          </a:xfrm>
        </p:spPr>
        <p:txBody>
          <a:bodyPr/>
          <a:lstStyle/>
          <a:p>
            <a:r>
              <a:rPr lang="en-US" dirty="0"/>
              <a:t>Artificial Neural Network: Neural Architecture</a:t>
            </a:r>
            <a:endParaRPr lang="en-IN" dirty="0"/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E075E1C6-36F6-4CAD-A106-2A64803C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94"/>
            <a:ext cx="2057400" cy="365125"/>
          </a:xfrm>
        </p:spPr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5BE2BA6D-6A5E-48B6-9D6B-5A352392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3593"/>
            <a:ext cx="3086100" cy="365125"/>
          </a:xfrm>
        </p:spPr>
        <p:txBody>
          <a:bodyPr/>
          <a:lstStyle/>
          <a:p>
            <a:r>
              <a:rPr lang="en-IN" dirty="0"/>
              <a:t>IISER Bhopal</a:t>
            </a:r>
          </a:p>
        </p:txBody>
      </p:sp>
      <p:sp>
        <p:nvSpPr>
          <p:cNvPr id="129" name="Slide Number Placeholder 4">
            <a:extLst>
              <a:ext uri="{FF2B5EF4-FFF2-40B4-BE49-F238E27FC236}">
                <a16:creationId xmlns:a16="http://schemas.microsoft.com/office/drawing/2014/main" id="{21298410-5FB8-49C6-BA5B-85EEBE4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83592"/>
            <a:ext cx="2057400" cy="365125"/>
          </a:xfrm>
        </p:spPr>
        <p:txBody>
          <a:bodyPr/>
          <a:lstStyle/>
          <a:p>
            <a:fld id="{8E7B0F21-D4CD-49F4-A017-610E9F53B950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130" name="Google Shape;1188;p54">
            <a:extLst>
              <a:ext uri="{FF2B5EF4-FFF2-40B4-BE49-F238E27FC236}">
                <a16:creationId xmlns:a16="http://schemas.microsoft.com/office/drawing/2014/main" id="{23A995C9-977E-4145-8649-59351A96B3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70319"/>
            <a:ext cx="9144000" cy="23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3D5BBE5-B291-4D61-88FB-3BA4151A56F9}"/>
              </a:ext>
            </a:extLst>
          </p:cNvPr>
          <p:cNvSpPr txBox="1"/>
          <p:nvPr/>
        </p:nvSpPr>
        <p:spPr>
          <a:xfrm>
            <a:off x="113329" y="3281095"/>
            <a:ext cx="3086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35 (7x5)-bit word  of the test character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26-bit word  suggesting the character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A0476A-80DD-4073-AA90-CD3EE0E11265}"/>
              </a:ext>
            </a:extLst>
          </p:cNvPr>
          <p:cNvSpPr txBox="1"/>
          <p:nvPr/>
        </p:nvSpPr>
        <p:spPr>
          <a:xfrm>
            <a:off x="3212512" y="3162980"/>
            <a:ext cx="5931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01110 10001 10001 11111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10001 10001 10001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A: 10000000000000000000000000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B: 01000000000000000000000000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7451599-860E-4C48-9C38-349A6A34110F}"/>
              </a:ext>
            </a:extLst>
          </p:cNvPr>
          <p:cNvGrpSpPr/>
          <p:nvPr/>
        </p:nvGrpSpPr>
        <p:grpSpPr>
          <a:xfrm>
            <a:off x="7714445" y="3181640"/>
            <a:ext cx="1104240" cy="1539822"/>
            <a:chOff x="1352623" y="3001948"/>
            <a:chExt cx="1436678" cy="2169098"/>
          </a:xfrm>
        </p:grpSpPr>
        <p:sp>
          <p:nvSpPr>
            <p:cNvPr id="135" name="Google Shape;1106;p53">
              <a:extLst>
                <a:ext uri="{FF2B5EF4-FFF2-40B4-BE49-F238E27FC236}">
                  <a16:creationId xmlns:a16="http://schemas.microsoft.com/office/drawing/2014/main" id="{98AAEA8E-BD5D-4BD2-AAE1-B427608046A5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07;p53">
              <a:extLst>
                <a:ext uri="{FF2B5EF4-FFF2-40B4-BE49-F238E27FC236}">
                  <a16:creationId xmlns:a16="http://schemas.microsoft.com/office/drawing/2014/main" id="{0A729152-8D51-42DA-AE93-B33917358406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08;p53">
              <a:extLst>
                <a:ext uri="{FF2B5EF4-FFF2-40B4-BE49-F238E27FC236}">
                  <a16:creationId xmlns:a16="http://schemas.microsoft.com/office/drawing/2014/main" id="{EB743469-5D36-4B5E-9DB5-22DF85DF9C09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09;p53">
              <a:extLst>
                <a:ext uri="{FF2B5EF4-FFF2-40B4-BE49-F238E27FC236}">
                  <a16:creationId xmlns:a16="http://schemas.microsoft.com/office/drawing/2014/main" id="{E30D8161-40EA-4EF3-AD33-8435FDA5C8C3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10;p53">
              <a:extLst>
                <a:ext uri="{FF2B5EF4-FFF2-40B4-BE49-F238E27FC236}">
                  <a16:creationId xmlns:a16="http://schemas.microsoft.com/office/drawing/2014/main" id="{6D7C25C3-388E-4604-B3E8-6EEE511134B2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11;p53">
              <a:extLst>
                <a:ext uri="{FF2B5EF4-FFF2-40B4-BE49-F238E27FC236}">
                  <a16:creationId xmlns:a16="http://schemas.microsoft.com/office/drawing/2014/main" id="{35728C68-14BE-441A-8618-25FA8F846A75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12;p53">
              <a:extLst>
                <a:ext uri="{FF2B5EF4-FFF2-40B4-BE49-F238E27FC236}">
                  <a16:creationId xmlns:a16="http://schemas.microsoft.com/office/drawing/2014/main" id="{A3768EC3-F82A-4BFD-9420-02F5D3F43B6A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13;p53">
              <a:extLst>
                <a:ext uri="{FF2B5EF4-FFF2-40B4-BE49-F238E27FC236}">
                  <a16:creationId xmlns:a16="http://schemas.microsoft.com/office/drawing/2014/main" id="{66F13CB7-B8CB-4782-9D4C-6C466FDE89C3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14;p53">
              <a:extLst>
                <a:ext uri="{FF2B5EF4-FFF2-40B4-BE49-F238E27FC236}">
                  <a16:creationId xmlns:a16="http://schemas.microsoft.com/office/drawing/2014/main" id="{792EA2DC-42EA-4564-AA58-34736A041F63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15;p53">
              <a:extLst>
                <a:ext uri="{FF2B5EF4-FFF2-40B4-BE49-F238E27FC236}">
                  <a16:creationId xmlns:a16="http://schemas.microsoft.com/office/drawing/2014/main" id="{F9C8A948-33F9-433C-990E-B024EA9042FA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16;p53">
              <a:extLst>
                <a:ext uri="{FF2B5EF4-FFF2-40B4-BE49-F238E27FC236}">
                  <a16:creationId xmlns:a16="http://schemas.microsoft.com/office/drawing/2014/main" id="{56DA456B-5723-47E8-B988-EC5D7CAF19C7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17;p53">
              <a:extLst>
                <a:ext uri="{FF2B5EF4-FFF2-40B4-BE49-F238E27FC236}">
                  <a16:creationId xmlns:a16="http://schemas.microsoft.com/office/drawing/2014/main" id="{E72A3FC8-BD05-4127-80FD-1B466260B143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18;p53">
              <a:extLst>
                <a:ext uri="{FF2B5EF4-FFF2-40B4-BE49-F238E27FC236}">
                  <a16:creationId xmlns:a16="http://schemas.microsoft.com/office/drawing/2014/main" id="{984F4443-EEE4-4280-8AE4-D0BF43C5E758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19;p53">
              <a:extLst>
                <a:ext uri="{FF2B5EF4-FFF2-40B4-BE49-F238E27FC236}">
                  <a16:creationId xmlns:a16="http://schemas.microsoft.com/office/drawing/2014/main" id="{9B13C388-8205-4EAE-8A08-D9E3A0590A7B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20;p53">
              <a:extLst>
                <a:ext uri="{FF2B5EF4-FFF2-40B4-BE49-F238E27FC236}">
                  <a16:creationId xmlns:a16="http://schemas.microsoft.com/office/drawing/2014/main" id="{6E10BDB4-03BF-43FF-B69A-A8D261AF5DE3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21;p53">
              <a:extLst>
                <a:ext uri="{FF2B5EF4-FFF2-40B4-BE49-F238E27FC236}">
                  <a16:creationId xmlns:a16="http://schemas.microsoft.com/office/drawing/2014/main" id="{BE7D0709-ACC2-4230-97FE-71F518672249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22;p53">
              <a:extLst>
                <a:ext uri="{FF2B5EF4-FFF2-40B4-BE49-F238E27FC236}">
                  <a16:creationId xmlns:a16="http://schemas.microsoft.com/office/drawing/2014/main" id="{FB959B33-5796-4726-AC71-91D9586FEBE5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23;p53">
              <a:extLst>
                <a:ext uri="{FF2B5EF4-FFF2-40B4-BE49-F238E27FC236}">
                  <a16:creationId xmlns:a16="http://schemas.microsoft.com/office/drawing/2014/main" id="{08A4CE1C-02DB-4A5D-BC53-AD9B579FD6E7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124;p53">
              <a:extLst>
                <a:ext uri="{FF2B5EF4-FFF2-40B4-BE49-F238E27FC236}">
                  <a16:creationId xmlns:a16="http://schemas.microsoft.com/office/drawing/2014/main" id="{D230ADA5-3009-4B5F-8B03-1D5BA266E3FC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125;p53">
              <a:extLst>
                <a:ext uri="{FF2B5EF4-FFF2-40B4-BE49-F238E27FC236}">
                  <a16:creationId xmlns:a16="http://schemas.microsoft.com/office/drawing/2014/main" id="{39F73AE1-6844-4D70-96E7-147BA70EDA6E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126;p53">
              <a:extLst>
                <a:ext uri="{FF2B5EF4-FFF2-40B4-BE49-F238E27FC236}">
                  <a16:creationId xmlns:a16="http://schemas.microsoft.com/office/drawing/2014/main" id="{88AEC37A-1555-419F-B667-D64C2B7FBDA8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127;p53">
              <a:extLst>
                <a:ext uri="{FF2B5EF4-FFF2-40B4-BE49-F238E27FC236}">
                  <a16:creationId xmlns:a16="http://schemas.microsoft.com/office/drawing/2014/main" id="{531803EC-DB2D-45E1-A5B9-CDDA991DC02A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128;p53">
              <a:extLst>
                <a:ext uri="{FF2B5EF4-FFF2-40B4-BE49-F238E27FC236}">
                  <a16:creationId xmlns:a16="http://schemas.microsoft.com/office/drawing/2014/main" id="{93E5B94F-426E-4E63-B412-2C78F308E5B5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129;p53">
              <a:extLst>
                <a:ext uri="{FF2B5EF4-FFF2-40B4-BE49-F238E27FC236}">
                  <a16:creationId xmlns:a16="http://schemas.microsoft.com/office/drawing/2014/main" id="{9A80A4CF-B314-4D6C-B307-A428AF21E144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130;p53">
              <a:extLst>
                <a:ext uri="{FF2B5EF4-FFF2-40B4-BE49-F238E27FC236}">
                  <a16:creationId xmlns:a16="http://schemas.microsoft.com/office/drawing/2014/main" id="{2F1C3C45-F9A3-41FC-944C-65F9C6A513F4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131;p53">
              <a:extLst>
                <a:ext uri="{FF2B5EF4-FFF2-40B4-BE49-F238E27FC236}">
                  <a16:creationId xmlns:a16="http://schemas.microsoft.com/office/drawing/2014/main" id="{8148C3F8-DDE8-4022-851A-09BC6637CF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132;p53">
              <a:extLst>
                <a:ext uri="{FF2B5EF4-FFF2-40B4-BE49-F238E27FC236}">
                  <a16:creationId xmlns:a16="http://schemas.microsoft.com/office/drawing/2014/main" id="{544DE0D6-B713-4DE0-B2D7-234D7EEA9965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133;p53">
              <a:extLst>
                <a:ext uri="{FF2B5EF4-FFF2-40B4-BE49-F238E27FC236}">
                  <a16:creationId xmlns:a16="http://schemas.microsoft.com/office/drawing/2014/main" id="{A0A69E30-1364-4C1B-A5CF-A1841C1D758C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134;p53">
              <a:extLst>
                <a:ext uri="{FF2B5EF4-FFF2-40B4-BE49-F238E27FC236}">
                  <a16:creationId xmlns:a16="http://schemas.microsoft.com/office/drawing/2014/main" id="{439F2DD7-FBCB-43D9-8EF8-40CB94A0E1A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135;p53">
              <a:extLst>
                <a:ext uri="{FF2B5EF4-FFF2-40B4-BE49-F238E27FC236}">
                  <a16:creationId xmlns:a16="http://schemas.microsoft.com/office/drawing/2014/main" id="{35F46F86-3BEA-4257-99CE-16B99BA05F88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136;p53">
              <a:extLst>
                <a:ext uri="{FF2B5EF4-FFF2-40B4-BE49-F238E27FC236}">
                  <a16:creationId xmlns:a16="http://schemas.microsoft.com/office/drawing/2014/main" id="{3EB9933E-9729-486B-AE80-4576B6A6F8F2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137;p53">
              <a:extLst>
                <a:ext uri="{FF2B5EF4-FFF2-40B4-BE49-F238E27FC236}">
                  <a16:creationId xmlns:a16="http://schemas.microsoft.com/office/drawing/2014/main" id="{4C1D26A9-A8A4-4098-98E7-EB0B44594753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138;p53">
              <a:extLst>
                <a:ext uri="{FF2B5EF4-FFF2-40B4-BE49-F238E27FC236}">
                  <a16:creationId xmlns:a16="http://schemas.microsoft.com/office/drawing/2014/main" id="{DAAD2CCA-637C-4A8C-872F-7E0CADF171BE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139;p53">
              <a:extLst>
                <a:ext uri="{FF2B5EF4-FFF2-40B4-BE49-F238E27FC236}">
                  <a16:creationId xmlns:a16="http://schemas.microsoft.com/office/drawing/2014/main" id="{0E97BF12-E914-46C0-AA74-F12BC080CA75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140;p53">
              <a:extLst>
                <a:ext uri="{FF2B5EF4-FFF2-40B4-BE49-F238E27FC236}">
                  <a16:creationId xmlns:a16="http://schemas.microsoft.com/office/drawing/2014/main" id="{BCEC4A3B-3189-4EBF-8E50-525F13CDA84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/>
              <p:nvPr/>
            </p:nvSpPr>
            <p:spPr>
              <a:xfrm>
                <a:off x="207427" y="2402273"/>
                <a:ext cx="1222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B7E63C4-7BEC-471F-9B81-689A62C9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27" y="2402273"/>
                <a:ext cx="122231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2BD405-D4CA-4264-9C4D-7391A1840845}"/>
              </a:ext>
            </a:extLst>
          </p:cNvPr>
          <p:cNvGrpSpPr/>
          <p:nvPr/>
        </p:nvGrpSpPr>
        <p:grpSpPr>
          <a:xfrm>
            <a:off x="7714445" y="4962542"/>
            <a:ext cx="1104240" cy="1539822"/>
            <a:chOff x="1352623" y="3001948"/>
            <a:chExt cx="1436678" cy="2169098"/>
          </a:xfrm>
        </p:grpSpPr>
        <p:sp>
          <p:nvSpPr>
            <p:cNvPr id="119" name="Google Shape;1106;p53">
              <a:extLst>
                <a:ext uri="{FF2B5EF4-FFF2-40B4-BE49-F238E27FC236}">
                  <a16:creationId xmlns:a16="http://schemas.microsoft.com/office/drawing/2014/main" id="{77E2EFB7-9280-4CA4-AF2F-9F0C6B7B1942}"/>
                </a:ext>
              </a:extLst>
            </p:cNvPr>
            <p:cNvSpPr/>
            <p:nvPr/>
          </p:nvSpPr>
          <p:spPr>
            <a:xfrm>
              <a:off x="1352623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07;p53">
              <a:extLst>
                <a:ext uri="{FF2B5EF4-FFF2-40B4-BE49-F238E27FC236}">
                  <a16:creationId xmlns:a16="http://schemas.microsoft.com/office/drawing/2014/main" id="{4D9AA2E4-9DB6-4E0C-8BE5-AAB2DDFD8B5A}"/>
                </a:ext>
              </a:extLst>
            </p:cNvPr>
            <p:cNvSpPr/>
            <p:nvPr/>
          </p:nvSpPr>
          <p:spPr>
            <a:xfrm>
              <a:off x="1646768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08;p53">
              <a:extLst>
                <a:ext uri="{FF2B5EF4-FFF2-40B4-BE49-F238E27FC236}">
                  <a16:creationId xmlns:a16="http://schemas.microsoft.com/office/drawing/2014/main" id="{C0ADEDE2-FB9E-4722-ADE8-6004C92CFDF5}"/>
                </a:ext>
              </a:extLst>
            </p:cNvPr>
            <p:cNvSpPr/>
            <p:nvPr/>
          </p:nvSpPr>
          <p:spPr>
            <a:xfrm>
              <a:off x="1940912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09;p53">
              <a:extLst>
                <a:ext uri="{FF2B5EF4-FFF2-40B4-BE49-F238E27FC236}">
                  <a16:creationId xmlns:a16="http://schemas.microsoft.com/office/drawing/2014/main" id="{ED8808E3-F3B9-4306-86C8-8207A2001630}"/>
                </a:ext>
              </a:extLst>
            </p:cNvPr>
            <p:cNvSpPr/>
            <p:nvPr/>
          </p:nvSpPr>
          <p:spPr>
            <a:xfrm>
              <a:off x="2235057" y="3001948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10;p53">
              <a:extLst>
                <a:ext uri="{FF2B5EF4-FFF2-40B4-BE49-F238E27FC236}">
                  <a16:creationId xmlns:a16="http://schemas.microsoft.com/office/drawing/2014/main" id="{781B8608-6B58-4E00-917A-B33313470B01}"/>
                </a:ext>
              </a:extLst>
            </p:cNvPr>
            <p:cNvSpPr/>
            <p:nvPr/>
          </p:nvSpPr>
          <p:spPr>
            <a:xfrm>
              <a:off x="2529201" y="3001948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11;p53">
              <a:extLst>
                <a:ext uri="{FF2B5EF4-FFF2-40B4-BE49-F238E27FC236}">
                  <a16:creationId xmlns:a16="http://schemas.microsoft.com/office/drawing/2014/main" id="{8C71724F-09C9-436C-903D-CA2B6127BA98}"/>
                </a:ext>
              </a:extLst>
            </p:cNvPr>
            <p:cNvSpPr/>
            <p:nvPr/>
          </p:nvSpPr>
          <p:spPr>
            <a:xfrm>
              <a:off x="1352623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12;p53">
              <a:extLst>
                <a:ext uri="{FF2B5EF4-FFF2-40B4-BE49-F238E27FC236}">
                  <a16:creationId xmlns:a16="http://schemas.microsoft.com/office/drawing/2014/main" id="{2361FABD-BB74-4B2C-8250-46E1F03DFCF8}"/>
                </a:ext>
              </a:extLst>
            </p:cNvPr>
            <p:cNvSpPr/>
            <p:nvPr/>
          </p:nvSpPr>
          <p:spPr>
            <a:xfrm>
              <a:off x="1646768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13;p53">
              <a:extLst>
                <a:ext uri="{FF2B5EF4-FFF2-40B4-BE49-F238E27FC236}">
                  <a16:creationId xmlns:a16="http://schemas.microsoft.com/office/drawing/2014/main" id="{504F1A02-5C05-49B1-82D1-D9DDD134BE8F}"/>
                </a:ext>
              </a:extLst>
            </p:cNvPr>
            <p:cNvSpPr/>
            <p:nvPr/>
          </p:nvSpPr>
          <p:spPr>
            <a:xfrm>
              <a:off x="1940912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14;p53">
              <a:extLst>
                <a:ext uri="{FF2B5EF4-FFF2-40B4-BE49-F238E27FC236}">
                  <a16:creationId xmlns:a16="http://schemas.microsoft.com/office/drawing/2014/main" id="{23E7742D-24C4-4E8B-830F-7EF6B5C350A2}"/>
                </a:ext>
              </a:extLst>
            </p:cNvPr>
            <p:cNvSpPr/>
            <p:nvPr/>
          </p:nvSpPr>
          <p:spPr>
            <a:xfrm>
              <a:off x="2235057" y="332509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15;p53">
              <a:extLst>
                <a:ext uri="{FF2B5EF4-FFF2-40B4-BE49-F238E27FC236}">
                  <a16:creationId xmlns:a16="http://schemas.microsoft.com/office/drawing/2014/main" id="{CACEB439-6E0F-4E27-80D4-4D4BAD0DF264}"/>
                </a:ext>
              </a:extLst>
            </p:cNvPr>
            <p:cNvSpPr/>
            <p:nvPr/>
          </p:nvSpPr>
          <p:spPr>
            <a:xfrm>
              <a:off x="2529201" y="332509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16;p53">
              <a:extLst>
                <a:ext uri="{FF2B5EF4-FFF2-40B4-BE49-F238E27FC236}">
                  <a16:creationId xmlns:a16="http://schemas.microsoft.com/office/drawing/2014/main" id="{9FEC4216-7F98-4F52-BF11-3508FF9A7CF2}"/>
                </a:ext>
              </a:extLst>
            </p:cNvPr>
            <p:cNvSpPr/>
            <p:nvPr/>
          </p:nvSpPr>
          <p:spPr>
            <a:xfrm>
              <a:off x="1352623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117;p53">
              <a:extLst>
                <a:ext uri="{FF2B5EF4-FFF2-40B4-BE49-F238E27FC236}">
                  <a16:creationId xmlns:a16="http://schemas.microsoft.com/office/drawing/2014/main" id="{D825196A-E017-4AE0-9708-CA442AF365A7}"/>
                </a:ext>
              </a:extLst>
            </p:cNvPr>
            <p:cNvSpPr/>
            <p:nvPr/>
          </p:nvSpPr>
          <p:spPr>
            <a:xfrm>
              <a:off x="1646768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118;p53">
              <a:extLst>
                <a:ext uri="{FF2B5EF4-FFF2-40B4-BE49-F238E27FC236}">
                  <a16:creationId xmlns:a16="http://schemas.microsoft.com/office/drawing/2014/main" id="{3F899527-2D2D-4741-B67C-3467AF47718B}"/>
                </a:ext>
              </a:extLst>
            </p:cNvPr>
            <p:cNvSpPr/>
            <p:nvPr/>
          </p:nvSpPr>
          <p:spPr>
            <a:xfrm>
              <a:off x="1940912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119;p53">
              <a:extLst>
                <a:ext uri="{FF2B5EF4-FFF2-40B4-BE49-F238E27FC236}">
                  <a16:creationId xmlns:a16="http://schemas.microsoft.com/office/drawing/2014/main" id="{76227082-C123-4672-95FE-441647CC39B3}"/>
                </a:ext>
              </a:extLst>
            </p:cNvPr>
            <p:cNvSpPr/>
            <p:nvPr/>
          </p:nvSpPr>
          <p:spPr>
            <a:xfrm>
              <a:off x="2235057" y="3648244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120;p53">
              <a:extLst>
                <a:ext uri="{FF2B5EF4-FFF2-40B4-BE49-F238E27FC236}">
                  <a16:creationId xmlns:a16="http://schemas.microsoft.com/office/drawing/2014/main" id="{8D9B3B11-B598-4D49-A3E5-0950214C1645}"/>
                </a:ext>
              </a:extLst>
            </p:cNvPr>
            <p:cNvSpPr/>
            <p:nvPr/>
          </p:nvSpPr>
          <p:spPr>
            <a:xfrm>
              <a:off x="2529201" y="3648244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121;p53">
              <a:extLst>
                <a:ext uri="{FF2B5EF4-FFF2-40B4-BE49-F238E27FC236}">
                  <a16:creationId xmlns:a16="http://schemas.microsoft.com/office/drawing/2014/main" id="{B048DF7D-F571-4F2F-BFFB-B030865B33ED}"/>
                </a:ext>
              </a:extLst>
            </p:cNvPr>
            <p:cNvSpPr/>
            <p:nvPr/>
          </p:nvSpPr>
          <p:spPr>
            <a:xfrm>
              <a:off x="1352623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122;p53">
              <a:extLst>
                <a:ext uri="{FF2B5EF4-FFF2-40B4-BE49-F238E27FC236}">
                  <a16:creationId xmlns:a16="http://schemas.microsoft.com/office/drawing/2014/main" id="{1D1B5A6D-709F-4963-AED4-4EF0091CD36D}"/>
                </a:ext>
              </a:extLst>
            </p:cNvPr>
            <p:cNvSpPr/>
            <p:nvPr/>
          </p:nvSpPr>
          <p:spPr>
            <a:xfrm>
              <a:off x="1646768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123;p53">
              <a:extLst>
                <a:ext uri="{FF2B5EF4-FFF2-40B4-BE49-F238E27FC236}">
                  <a16:creationId xmlns:a16="http://schemas.microsoft.com/office/drawing/2014/main" id="{1F8F1A1E-D4A1-4AA7-8651-E60C1B6987AC}"/>
                </a:ext>
              </a:extLst>
            </p:cNvPr>
            <p:cNvSpPr/>
            <p:nvPr/>
          </p:nvSpPr>
          <p:spPr>
            <a:xfrm>
              <a:off x="1940912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124;p53">
              <a:extLst>
                <a:ext uri="{FF2B5EF4-FFF2-40B4-BE49-F238E27FC236}">
                  <a16:creationId xmlns:a16="http://schemas.microsoft.com/office/drawing/2014/main" id="{E34B778E-CD1C-442D-8830-C2314C415889}"/>
                </a:ext>
              </a:extLst>
            </p:cNvPr>
            <p:cNvSpPr/>
            <p:nvPr/>
          </p:nvSpPr>
          <p:spPr>
            <a:xfrm>
              <a:off x="2235057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125;p53">
              <a:extLst>
                <a:ext uri="{FF2B5EF4-FFF2-40B4-BE49-F238E27FC236}">
                  <a16:creationId xmlns:a16="http://schemas.microsoft.com/office/drawing/2014/main" id="{EA23D8EF-9E50-4DC0-9D5F-D431502202AF}"/>
                </a:ext>
              </a:extLst>
            </p:cNvPr>
            <p:cNvSpPr/>
            <p:nvPr/>
          </p:nvSpPr>
          <p:spPr>
            <a:xfrm>
              <a:off x="2529201" y="3971393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126;p53">
              <a:extLst>
                <a:ext uri="{FF2B5EF4-FFF2-40B4-BE49-F238E27FC236}">
                  <a16:creationId xmlns:a16="http://schemas.microsoft.com/office/drawing/2014/main" id="{08794105-FD40-4C9C-9D1B-CD64ABDF467D}"/>
                </a:ext>
              </a:extLst>
            </p:cNvPr>
            <p:cNvSpPr/>
            <p:nvPr/>
          </p:nvSpPr>
          <p:spPr>
            <a:xfrm>
              <a:off x="1352623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127;p53">
              <a:extLst>
                <a:ext uri="{FF2B5EF4-FFF2-40B4-BE49-F238E27FC236}">
                  <a16:creationId xmlns:a16="http://schemas.microsoft.com/office/drawing/2014/main" id="{D731B96D-A268-4D32-99DC-EEE59BB5B629}"/>
                </a:ext>
              </a:extLst>
            </p:cNvPr>
            <p:cNvSpPr/>
            <p:nvPr/>
          </p:nvSpPr>
          <p:spPr>
            <a:xfrm>
              <a:off x="1646768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128;p53">
              <a:extLst>
                <a:ext uri="{FF2B5EF4-FFF2-40B4-BE49-F238E27FC236}">
                  <a16:creationId xmlns:a16="http://schemas.microsoft.com/office/drawing/2014/main" id="{88835039-FF06-4606-AD6C-A1DCADDA6C17}"/>
                </a:ext>
              </a:extLst>
            </p:cNvPr>
            <p:cNvSpPr/>
            <p:nvPr/>
          </p:nvSpPr>
          <p:spPr>
            <a:xfrm>
              <a:off x="1940912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129;p53">
              <a:extLst>
                <a:ext uri="{FF2B5EF4-FFF2-40B4-BE49-F238E27FC236}">
                  <a16:creationId xmlns:a16="http://schemas.microsoft.com/office/drawing/2014/main" id="{0E4FFAD9-5B63-4104-A507-E9AAF6BD9407}"/>
                </a:ext>
              </a:extLst>
            </p:cNvPr>
            <p:cNvSpPr/>
            <p:nvPr/>
          </p:nvSpPr>
          <p:spPr>
            <a:xfrm>
              <a:off x="2235057" y="4277877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130;p53">
              <a:extLst>
                <a:ext uri="{FF2B5EF4-FFF2-40B4-BE49-F238E27FC236}">
                  <a16:creationId xmlns:a16="http://schemas.microsoft.com/office/drawing/2014/main" id="{B7227225-33CE-4210-9601-019D222F2030}"/>
                </a:ext>
              </a:extLst>
            </p:cNvPr>
            <p:cNvSpPr/>
            <p:nvPr/>
          </p:nvSpPr>
          <p:spPr>
            <a:xfrm>
              <a:off x="2529201" y="4277877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131;p53">
              <a:extLst>
                <a:ext uri="{FF2B5EF4-FFF2-40B4-BE49-F238E27FC236}">
                  <a16:creationId xmlns:a16="http://schemas.microsoft.com/office/drawing/2014/main" id="{9B784B0C-1261-411F-BFA7-01970813B72E}"/>
                </a:ext>
              </a:extLst>
            </p:cNvPr>
            <p:cNvSpPr/>
            <p:nvPr/>
          </p:nvSpPr>
          <p:spPr>
            <a:xfrm>
              <a:off x="1352623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132;p53">
              <a:extLst>
                <a:ext uri="{FF2B5EF4-FFF2-40B4-BE49-F238E27FC236}">
                  <a16:creationId xmlns:a16="http://schemas.microsoft.com/office/drawing/2014/main" id="{01157A9F-D760-41B5-8455-C30533508C2B}"/>
                </a:ext>
              </a:extLst>
            </p:cNvPr>
            <p:cNvSpPr/>
            <p:nvPr/>
          </p:nvSpPr>
          <p:spPr>
            <a:xfrm>
              <a:off x="1646768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133;p53">
              <a:extLst>
                <a:ext uri="{FF2B5EF4-FFF2-40B4-BE49-F238E27FC236}">
                  <a16:creationId xmlns:a16="http://schemas.microsoft.com/office/drawing/2014/main" id="{EA71C334-2F66-4D35-87B8-4CF25091A120}"/>
                </a:ext>
              </a:extLst>
            </p:cNvPr>
            <p:cNvSpPr/>
            <p:nvPr/>
          </p:nvSpPr>
          <p:spPr>
            <a:xfrm>
              <a:off x="1940912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134;p53">
              <a:extLst>
                <a:ext uri="{FF2B5EF4-FFF2-40B4-BE49-F238E27FC236}">
                  <a16:creationId xmlns:a16="http://schemas.microsoft.com/office/drawing/2014/main" id="{3E4F1FD8-F3C8-4056-8871-A349A8D480F2}"/>
                </a:ext>
              </a:extLst>
            </p:cNvPr>
            <p:cNvSpPr/>
            <p:nvPr/>
          </p:nvSpPr>
          <p:spPr>
            <a:xfrm>
              <a:off x="2235057" y="4584361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135;p53">
              <a:extLst>
                <a:ext uri="{FF2B5EF4-FFF2-40B4-BE49-F238E27FC236}">
                  <a16:creationId xmlns:a16="http://schemas.microsoft.com/office/drawing/2014/main" id="{2416901C-15F2-4793-8879-D269D2EB52EB}"/>
                </a:ext>
              </a:extLst>
            </p:cNvPr>
            <p:cNvSpPr/>
            <p:nvPr/>
          </p:nvSpPr>
          <p:spPr>
            <a:xfrm>
              <a:off x="2529201" y="4584361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136;p53">
              <a:extLst>
                <a:ext uri="{FF2B5EF4-FFF2-40B4-BE49-F238E27FC236}">
                  <a16:creationId xmlns:a16="http://schemas.microsoft.com/office/drawing/2014/main" id="{E7695682-5036-458E-9934-4ECDD22C0545}"/>
                </a:ext>
              </a:extLst>
            </p:cNvPr>
            <p:cNvSpPr/>
            <p:nvPr/>
          </p:nvSpPr>
          <p:spPr>
            <a:xfrm>
              <a:off x="1352623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137;p53">
              <a:extLst>
                <a:ext uri="{FF2B5EF4-FFF2-40B4-BE49-F238E27FC236}">
                  <a16:creationId xmlns:a16="http://schemas.microsoft.com/office/drawing/2014/main" id="{63131CAA-61A6-405D-B02F-74D6D7377DDA}"/>
                </a:ext>
              </a:extLst>
            </p:cNvPr>
            <p:cNvSpPr/>
            <p:nvPr/>
          </p:nvSpPr>
          <p:spPr>
            <a:xfrm>
              <a:off x="1646768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138;p53">
              <a:extLst>
                <a:ext uri="{FF2B5EF4-FFF2-40B4-BE49-F238E27FC236}">
                  <a16:creationId xmlns:a16="http://schemas.microsoft.com/office/drawing/2014/main" id="{0013C90F-E387-4886-9B8C-E55ECEEFDACC}"/>
                </a:ext>
              </a:extLst>
            </p:cNvPr>
            <p:cNvSpPr/>
            <p:nvPr/>
          </p:nvSpPr>
          <p:spPr>
            <a:xfrm>
              <a:off x="1940912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139;p53">
              <a:extLst>
                <a:ext uri="{FF2B5EF4-FFF2-40B4-BE49-F238E27FC236}">
                  <a16:creationId xmlns:a16="http://schemas.microsoft.com/office/drawing/2014/main" id="{16ABE2C5-6584-4C4A-B366-503C9B13912D}"/>
                </a:ext>
              </a:extLst>
            </p:cNvPr>
            <p:cNvSpPr/>
            <p:nvPr/>
          </p:nvSpPr>
          <p:spPr>
            <a:xfrm>
              <a:off x="2235057" y="4890846"/>
              <a:ext cx="260100" cy="28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140;p53">
              <a:extLst>
                <a:ext uri="{FF2B5EF4-FFF2-40B4-BE49-F238E27FC236}">
                  <a16:creationId xmlns:a16="http://schemas.microsoft.com/office/drawing/2014/main" id="{0F378364-C28B-489B-AFC3-90EE1BCFB83F}"/>
                </a:ext>
              </a:extLst>
            </p:cNvPr>
            <p:cNvSpPr/>
            <p:nvPr/>
          </p:nvSpPr>
          <p:spPr>
            <a:xfrm>
              <a:off x="2529201" y="4890846"/>
              <a:ext cx="260100" cy="2802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09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D732-D7E8-4773-97C8-4EBCE9D6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Spintronics: Spin-Electronics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631FA-F259-4026-88EA-3FC65E66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CC052-8BEF-4EFA-91CE-52133F63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3A3A0-EA1E-41A6-A846-68D45A54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FF1FA-53D8-4EED-A9D5-959B04FAF9F8}"/>
              </a:ext>
            </a:extLst>
          </p:cNvPr>
          <p:cNvSpPr txBox="1"/>
          <p:nvPr/>
        </p:nvSpPr>
        <p:spPr>
          <a:xfrm>
            <a:off x="6789999" y="1802107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Electron</a:t>
            </a:r>
            <a:endParaRPr lang="en-IN" sz="24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2EB4F84-C3FC-4123-80BA-6F2125988BE2}"/>
              </a:ext>
            </a:extLst>
          </p:cNvPr>
          <p:cNvCxnSpPr>
            <a:cxnSpLocks/>
            <a:stCxn id="35" idx="0"/>
            <a:endCxn id="7" idx="6"/>
          </p:cNvCxnSpPr>
          <p:nvPr/>
        </p:nvCxnSpPr>
        <p:spPr>
          <a:xfrm rot="16200000" flipV="1">
            <a:off x="7869292" y="1083235"/>
            <a:ext cx="238066" cy="805776"/>
          </a:xfrm>
          <a:prstGeom prst="bentConnector2">
            <a:avLst/>
          </a:prstGeom>
          <a:ln w="28575">
            <a:solidFill>
              <a:srgbClr val="FA4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E9BCC3-E3DE-441A-AA03-287B759640E1}"/>
              </a:ext>
            </a:extLst>
          </p:cNvPr>
          <p:cNvSpPr txBox="1"/>
          <p:nvPr/>
        </p:nvSpPr>
        <p:spPr>
          <a:xfrm>
            <a:off x="6074149" y="1136151"/>
            <a:ext cx="71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Spin</a:t>
            </a:r>
            <a:endParaRPr lang="en-IN" sz="2400" dirty="0">
              <a:solidFill>
                <a:srgbClr val="4472C4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062EC1A-D3A2-45DB-A17E-E0B14E4541A4}"/>
              </a:ext>
            </a:extLst>
          </p:cNvPr>
          <p:cNvCxnSpPr>
            <a:stCxn id="14" idx="3"/>
            <a:endCxn id="6" idx="0"/>
          </p:cNvCxnSpPr>
          <p:nvPr/>
        </p:nvCxnSpPr>
        <p:spPr>
          <a:xfrm flipV="1">
            <a:off x="6789999" y="901271"/>
            <a:ext cx="606490" cy="465713"/>
          </a:xfrm>
          <a:prstGeom prst="bentConnector4">
            <a:avLst>
              <a:gd name="adj1" fmla="val 39615"/>
              <a:gd name="adj2" fmla="val 149086"/>
            </a:avLst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492CFD-8DBF-4EA0-86CD-DA91D28CD114}"/>
              </a:ext>
            </a:extLst>
          </p:cNvPr>
          <p:cNvGrpSpPr/>
          <p:nvPr/>
        </p:nvGrpSpPr>
        <p:grpSpPr>
          <a:xfrm>
            <a:off x="7116570" y="901271"/>
            <a:ext cx="559837" cy="858842"/>
            <a:chOff x="7646436" y="653143"/>
            <a:chExt cx="559837" cy="8588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A5568E-F307-4D8F-B9F5-4A80D9CCA015}"/>
                </a:ext>
              </a:extLst>
            </p:cNvPr>
            <p:cNvGrpSpPr/>
            <p:nvPr/>
          </p:nvGrpSpPr>
          <p:grpSpPr>
            <a:xfrm>
              <a:off x="7737412" y="653143"/>
              <a:ext cx="377891" cy="858842"/>
              <a:chOff x="1254965" y="1483567"/>
              <a:chExt cx="307910" cy="699796"/>
            </a:xfrm>
          </p:grpSpPr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59F8B608-1EFC-4B39-AB62-231A2394D5F4}"/>
                  </a:ext>
                </a:extLst>
              </p:cNvPr>
              <p:cNvSpPr/>
              <p:nvPr/>
            </p:nvSpPr>
            <p:spPr>
              <a:xfrm>
                <a:off x="1306286" y="1483567"/>
                <a:ext cx="205273" cy="699796"/>
              </a:xfrm>
              <a:prstGeom prst="upArrow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DE5603-22F2-45F5-A667-B1C06B140817}"/>
                  </a:ext>
                </a:extLst>
              </p:cNvPr>
              <p:cNvSpPr/>
              <p:nvPr/>
            </p:nvSpPr>
            <p:spPr>
              <a:xfrm>
                <a:off x="1254965" y="1709168"/>
                <a:ext cx="307910" cy="307910"/>
              </a:xfrm>
              <a:prstGeom prst="ellipse">
                <a:avLst/>
              </a:prstGeom>
              <a:solidFill>
                <a:srgbClr val="FA447C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0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/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IN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C99C99-019A-444A-977F-B2675F57C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6436" y="934189"/>
                  <a:ext cx="55983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Arrow: Up 21">
            <a:extLst>
              <a:ext uri="{FF2B5EF4-FFF2-40B4-BE49-F238E27FC236}">
                <a16:creationId xmlns:a16="http://schemas.microsoft.com/office/drawing/2014/main" id="{BBE75426-DA74-45F1-B81D-90D2F59C11D1}"/>
              </a:ext>
            </a:extLst>
          </p:cNvPr>
          <p:cNvSpPr/>
          <p:nvPr/>
        </p:nvSpPr>
        <p:spPr>
          <a:xfrm>
            <a:off x="494904" y="1177689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BB53FD6-C9CF-4EF0-8FE2-C007F1AD2621}"/>
              </a:ext>
            </a:extLst>
          </p:cNvPr>
          <p:cNvSpPr/>
          <p:nvPr/>
        </p:nvSpPr>
        <p:spPr>
          <a:xfrm rot="10800000">
            <a:off x="1623913" y="1175665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24799-1097-484B-A48A-5EA874063550}"/>
              </a:ext>
            </a:extLst>
          </p:cNvPr>
          <p:cNvSpPr txBox="1"/>
          <p:nvPr/>
        </p:nvSpPr>
        <p:spPr>
          <a:xfrm>
            <a:off x="841262" y="1256813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Spin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75D232-1343-4AA8-8B97-377F66948B62}"/>
              </a:ext>
            </a:extLst>
          </p:cNvPr>
          <p:cNvSpPr txBox="1"/>
          <p:nvPr/>
        </p:nvSpPr>
        <p:spPr>
          <a:xfrm>
            <a:off x="403968" y="795561"/>
            <a:ext cx="5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UP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60555-8EDC-44C5-9059-0EECB87D9BA4}"/>
              </a:ext>
            </a:extLst>
          </p:cNvPr>
          <p:cNvSpPr txBox="1"/>
          <p:nvPr/>
        </p:nvSpPr>
        <p:spPr>
          <a:xfrm>
            <a:off x="1263934" y="795561"/>
            <a:ext cx="103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DOWN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0B55001-B056-4216-8C3E-4E69D410B0B0}"/>
              </a:ext>
            </a:extLst>
          </p:cNvPr>
          <p:cNvSpPr/>
          <p:nvPr/>
        </p:nvSpPr>
        <p:spPr>
          <a:xfrm>
            <a:off x="2583240" y="1280838"/>
            <a:ext cx="1037203" cy="262310"/>
          </a:xfrm>
          <a:prstGeom prst="rightArrow">
            <a:avLst/>
          </a:prstGeom>
          <a:solidFill>
            <a:srgbClr val="FA447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3FBBC3C-DCA4-4DB9-BCF2-0C55B494F7B5}"/>
              </a:ext>
            </a:extLst>
          </p:cNvPr>
          <p:cNvSpPr/>
          <p:nvPr/>
        </p:nvSpPr>
        <p:spPr>
          <a:xfrm>
            <a:off x="4288381" y="1143617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44839080-7083-414C-91FC-E6990482A94D}"/>
              </a:ext>
            </a:extLst>
          </p:cNvPr>
          <p:cNvSpPr/>
          <p:nvPr/>
        </p:nvSpPr>
        <p:spPr>
          <a:xfrm rot="10800000">
            <a:off x="5417390" y="1141593"/>
            <a:ext cx="251927" cy="6239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438CA-5A80-4F78-9D74-9EE028D9B3EF}"/>
              </a:ext>
            </a:extLst>
          </p:cNvPr>
          <p:cNvSpPr txBox="1"/>
          <p:nvPr/>
        </p:nvSpPr>
        <p:spPr>
          <a:xfrm>
            <a:off x="4634739" y="1222741"/>
            <a:ext cx="7147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Bits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58222B-BD3F-4CDA-9556-0B69F75A0FDD}"/>
              </a:ext>
            </a:extLst>
          </p:cNvPr>
          <p:cNvSpPr txBox="1"/>
          <p:nvPr/>
        </p:nvSpPr>
        <p:spPr>
          <a:xfrm>
            <a:off x="4245598" y="757389"/>
            <a:ext cx="32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0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75CA46-D31D-465B-B122-3D52E672C8D6}"/>
              </a:ext>
            </a:extLst>
          </p:cNvPr>
          <p:cNvSpPr txBox="1"/>
          <p:nvPr/>
        </p:nvSpPr>
        <p:spPr>
          <a:xfrm>
            <a:off x="5338219" y="761489"/>
            <a:ext cx="4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</a:rPr>
              <a:t>1</a:t>
            </a:r>
            <a:endParaRPr lang="en-IN" sz="2400" dirty="0">
              <a:solidFill>
                <a:srgbClr val="4472C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955CF3-F9E5-4B76-85E7-F19F36918D33}"/>
              </a:ext>
            </a:extLst>
          </p:cNvPr>
          <p:cNvSpPr txBox="1"/>
          <p:nvPr/>
        </p:nvSpPr>
        <p:spPr>
          <a:xfrm>
            <a:off x="167952" y="2021171"/>
            <a:ext cx="62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Spintronic devices, advantages over transistor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non-volatile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endurable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/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There are no charge movement, only spin rotation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Ohmic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dissipation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magnetization damping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Dissipation due to applied external charge voltage/current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C69EE-EB13-4719-977E-E1DC1988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1" y="3220019"/>
                <a:ext cx="8976049" cy="1569660"/>
              </a:xfrm>
              <a:prstGeom prst="rect">
                <a:avLst/>
              </a:prstGeom>
              <a:blipFill>
                <a:blip r:embed="rId3"/>
                <a:stretch>
                  <a:fillRect l="-951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B49AAFB-810B-48ED-A2E4-CBF7DC83F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4915414"/>
            <a:ext cx="3703761" cy="1513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/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&lt;100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6C2028-DB94-474A-AF8E-E3D6A5AC4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88" y="6001622"/>
                <a:ext cx="1261946" cy="461665"/>
              </a:xfrm>
              <a:prstGeom prst="rect">
                <a:avLst/>
              </a:prstGeom>
              <a:blipFill>
                <a:blip r:embed="rId5"/>
                <a:stretch>
                  <a:fillRect l="-481" r="-17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5201CFC-BC4F-4EDE-8FD9-C150B8F531A7}"/>
              </a:ext>
            </a:extLst>
          </p:cNvPr>
          <p:cNvSpPr txBox="1"/>
          <p:nvPr/>
        </p:nvSpPr>
        <p:spPr>
          <a:xfrm>
            <a:off x="5808669" y="5227792"/>
            <a:ext cx="1996023" cy="830997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Electron Beam Lithography</a:t>
            </a:r>
            <a:endParaRPr lang="en-IN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B2882C-9679-445A-A3A8-D509414E61BC}"/>
              </a:ext>
            </a:extLst>
          </p:cNvPr>
          <p:cNvSpPr txBox="1"/>
          <p:nvPr/>
        </p:nvSpPr>
        <p:spPr>
          <a:xfrm>
            <a:off x="7784723" y="1605156"/>
            <a:ext cx="12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447C"/>
                </a:solidFill>
              </a:rPr>
              <a:t>Charge</a:t>
            </a:r>
            <a:endParaRPr lang="en-IN" sz="2400" dirty="0">
              <a:solidFill>
                <a:srgbClr val="FA44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6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5D01-D212-426D-8498-F90AAA03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Anisotropy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D4A55-C724-45D4-B9F5-31F7E234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Khritish K Behera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0F798-DA25-47FA-AAB9-C32C36FC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IISER Bhopal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AFD99-6CF6-41A2-BFA8-C25736B2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B0F21-D4CD-49F4-A017-610E9F53B950}" type="slidenum">
              <a:rPr lang="en-IN" smtClean="0"/>
              <a:pPr/>
              <a:t>9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B715F0-B3F0-4942-AF12-ADCEC9CDDAC6}"/>
              </a:ext>
            </a:extLst>
          </p:cNvPr>
          <p:cNvGrpSpPr/>
          <p:nvPr/>
        </p:nvGrpSpPr>
        <p:grpSpPr>
          <a:xfrm>
            <a:off x="6444077" y="906850"/>
            <a:ext cx="2585249" cy="613032"/>
            <a:chOff x="7362414" y="2400872"/>
            <a:chExt cx="2819206" cy="6130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32B35F-B305-40F0-98C0-D22CA219DE8C}"/>
                </a:ext>
              </a:extLst>
            </p:cNvPr>
            <p:cNvGrpSpPr/>
            <p:nvPr/>
          </p:nvGrpSpPr>
          <p:grpSpPr>
            <a:xfrm>
              <a:off x="7362414" y="2400872"/>
              <a:ext cx="1668544" cy="613032"/>
              <a:chOff x="6900613" y="1912013"/>
              <a:chExt cx="1668544" cy="613032"/>
            </a:xfrm>
          </p:grpSpPr>
          <p:sp>
            <p:nvSpPr>
              <p:cNvPr id="9" name="Cylinder 8">
                <a:extLst>
                  <a:ext uri="{FF2B5EF4-FFF2-40B4-BE49-F238E27FC236}">
                    <a16:creationId xmlns:a16="http://schemas.microsoft.com/office/drawing/2014/main" id="{C15F1488-409E-42C3-83BE-DCD8125BCB58}"/>
                  </a:ext>
                </a:extLst>
              </p:cNvPr>
              <p:cNvSpPr/>
              <p:nvPr/>
            </p:nvSpPr>
            <p:spPr>
              <a:xfrm>
                <a:off x="6900613" y="1912013"/>
                <a:ext cx="1668544" cy="61303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row: Left-Right 9">
                <a:extLst>
                  <a:ext uri="{FF2B5EF4-FFF2-40B4-BE49-F238E27FC236}">
                    <a16:creationId xmlns:a16="http://schemas.microsoft.com/office/drawing/2014/main" id="{41A3C6E7-CD4A-48AB-9225-997827C8EDF7}"/>
                  </a:ext>
                </a:extLst>
              </p:cNvPr>
              <p:cNvSpPr/>
              <p:nvPr/>
            </p:nvSpPr>
            <p:spPr>
              <a:xfrm>
                <a:off x="7296327" y="2138899"/>
                <a:ext cx="877116" cy="251187"/>
              </a:xfrm>
              <a:prstGeom prst="left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13158C-6C4C-4956-B04A-1F21F04713AE}"/>
                </a:ext>
              </a:extLst>
            </p:cNvPr>
            <p:cNvSpPr txBox="1"/>
            <p:nvPr/>
          </p:nvSpPr>
          <p:spPr>
            <a:xfrm>
              <a:off x="9122703" y="2464782"/>
              <a:ext cx="1058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i="0" dirty="0">
                  <a:latin typeface="+mj-lt"/>
                </a:rPr>
                <a:t>CoFeB</a:t>
              </a:r>
              <a:endParaRPr lang="en-IN" sz="24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39CB18-9145-4395-BC11-87E82E6B6908}"/>
              </a:ext>
            </a:extLst>
          </p:cNvPr>
          <p:cNvSpPr txBox="1"/>
          <p:nvPr/>
        </p:nvSpPr>
        <p:spPr>
          <a:xfrm>
            <a:off x="3374151" y="1571983"/>
            <a:ext cx="124719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Ellipsoid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AAA9D1-FA7B-451D-943D-8CE24228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15" y="876451"/>
            <a:ext cx="1339871" cy="65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384774-B97C-405F-BBEF-3264287E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" y="866862"/>
            <a:ext cx="753602" cy="760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8D297A-19A5-48CB-BB50-6C514719F233}"/>
              </a:ext>
            </a:extLst>
          </p:cNvPr>
          <p:cNvSpPr txBox="1"/>
          <p:nvPr/>
        </p:nvSpPr>
        <p:spPr>
          <a:xfrm>
            <a:off x="483629" y="1637674"/>
            <a:ext cx="106810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Sphere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1FF73-5B23-45AC-A5E8-144228D6523A}"/>
              </a:ext>
            </a:extLst>
          </p:cNvPr>
          <p:cNvSpPr txBox="1"/>
          <p:nvPr/>
        </p:nvSpPr>
        <p:spPr>
          <a:xfrm>
            <a:off x="6069426" y="1608166"/>
            <a:ext cx="247437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0" dirty="0"/>
              <a:t>Elliptical Cylinder 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C6D55-EC34-42B6-840F-F9DEEACDC60E}"/>
              </a:ext>
            </a:extLst>
          </p:cNvPr>
          <p:cNvSpPr txBox="1"/>
          <p:nvPr/>
        </p:nvSpPr>
        <p:spPr>
          <a:xfrm>
            <a:off x="6286869" y="2158115"/>
            <a:ext cx="2335655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In-plane </a:t>
            </a:r>
          </a:p>
          <a:p>
            <a:pPr algn="ctr"/>
            <a:r>
              <a:rPr lang="en-US" sz="2400" dirty="0"/>
              <a:t>Shape anisotropy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CAEEA-45E6-4631-844E-36D8196333E3}"/>
              </a:ext>
            </a:extLst>
          </p:cNvPr>
          <p:cNvSpPr txBox="1"/>
          <p:nvPr/>
        </p:nvSpPr>
        <p:spPr>
          <a:xfrm>
            <a:off x="23380" y="2082151"/>
            <a:ext cx="193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anisotropy 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E9A79-7ED9-468C-A7BC-C911A6C8DE72}"/>
              </a:ext>
            </a:extLst>
          </p:cNvPr>
          <p:cNvSpPr txBox="1"/>
          <p:nvPr/>
        </p:nvSpPr>
        <p:spPr>
          <a:xfrm>
            <a:off x="2644571" y="2103711"/>
            <a:ext cx="265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Difficult to fabricate</a:t>
            </a:r>
            <a:endParaRPr lang="en-IN" sz="24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A83DF0-5F35-4B68-9DDB-D713146DE84B}"/>
              </a:ext>
            </a:extLst>
          </p:cNvPr>
          <p:cNvGrpSpPr/>
          <p:nvPr/>
        </p:nvGrpSpPr>
        <p:grpSpPr>
          <a:xfrm>
            <a:off x="14049" y="2534769"/>
            <a:ext cx="2877230" cy="1907173"/>
            <a:chOff x="14049" y="2534769"/>
            <a:chExt cx="2877230" cy="19071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3C5AC4-9749-4270-84BB-533720D21135}"/>
                </a:ext>
              </a:extLst>
            </p:cNvPr>
            <p:cNvGrpSpPr/>
            <p:nvPr/>
          </p:nvGrpSpPr>
          <p:grpSpPr>
            <a:xfrm>
              <a:off x="14049" y="2534769"/>
              <a:ext cx="2877230" cy="1864820"/>
              <a:chOff x="2976752" y="852434"/>
              <a:chExt cx="3260734" cy="176379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20C130F-C4BF-4D92-9A58-CBDB7FFB4D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5338" y="1315282"/>
                <a:ext cx="6424" cy="74369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A55CEE8-B0F2-4E57-8ADF-B2422A6A243A}"/>
                  </a:ext>
                </a:extLst>
              </p:cNvPr>
              <p:cNvCxnSpPr/>
              <p:nvPr/>
            </p:nvCxnSpPr>
            <p:spPr>
              <a:xfrm>
                <a:off x="4055888" y="2056605"/>
                <a:ext cx="121257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9F20339-C5D2-483B-9968-22C8035A5688}"/>
                  </a:ext>
                </a:extLst>
              </p:cNvPr>
              <p:cNvCxnSpPr/>
              <p:nvPr/>
            </p:nvCxnSpPr>
            <p:spPr>
              <a:xfrm flipH="1">
                <a:off x="3246326" y="2056605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1EF09E-8A54-4C34-B133-67EAD8EAB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5888" y="1597712"/>
                <a:ext cx="1011742" cy="44601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70057B-7C46-4FF7-B845-AA32752A8FA0}"/>
                  </a:ext>
                </a:extLst>
              </p:cNvPr>
              <p:cNvSpPr txBox="1"/>
              <p:nvPr/>
            </p:nvSpPr>
            <p:spPr>
              <a:xfrm>
                <a:off x="5262871" y="1812896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z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F07EAE-C151-49F4-9807-EE5F2FCAF715}"/>
                  </a:ext>
                </a:extLst>
              </p:cNvPr>
              <p:cNvSpPr txBox="1"/>
              <p:nvPr/>
            </p:nvSpPr>
            <p:spPr>
              <a:xfrm>
                <a:off x="2976752" y="2096906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y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136C321-F6A0-4C18-B7D3-EE530E5E87C9}"/>
                  </a:ext>
                </a:extLst>
              </p:cNvPr>
              <p:cNvCxnSpPr/>
              <p:nvPr/>
            </p:nvCxnSpPr>
            <p:spPr>
              <a:xfrm flipH="1">
                <a:off x="3651107" y="1597712"/>
                <a:ext cx="1364676" cy="0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E9834CB-3881-4C5F-B59A-CADF6835BE4D}"/>
                  </a:ext>
                </a:extLst>
              </p:cNvPr>
              <p:cNvCxnSpPr/>
              <p:nvPr/>
            </p:nvCxnSpPr>
            <p:spPr>
              <a:xfrm flipH="1" flipV="1">
                <a:off x="3651107" y="1597712"/>
                <a:ext cx="404781" cy="415499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A225500-0D89-4B8F-84DD-C6A4B11B7142}"/>
                      </a:ext>
                    </a:extLst>
                  </p:cNvPr>
                  <p:cNvSpPr txBox="1"/>
                  <p:nvPr/>
                </p:nvSpPr>
                <p:spPr>
                  <a:xfrm>
                    <a:off x="4834722" y="1676479"/>
                    <a:ext cx="3621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4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5472224-5C7C-421A-8ADE-FC4A5E0BFA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4722" y="1676479"/>
                    <a:ext cx="36212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122" r="-22449" b="-140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09F815B-7270-46DC-902D-DDADD9B2E8C2}"/>
                      </a:ext>
                    </a:extLst>
                  </p:cNvPr>
                  <p:cNvSpPr txBox="1"/>
                  <p:nvPr/>
                </p:nvSpPr>
                <p:spPr>
                  <a:xfrm>
                    <a:off x="3552949" y="1751475"/>
                    <a:ext cx="3621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400" i="1" dirty="0" smtClean="0"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IN" sz="24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C161B9F-16D9-44B8-AD21-04D6FE8B9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2949" y="1751475"/>
                    <a:ext cx="36212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327" r="-48980" b="-2361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6EC8FE3-535E-48EE-830C-570153F36E13}"/>
                  </a:ext>
                </a:extLst>
              </p:cNvPr>
              <p:cNvSpPr txBox="1"/>
              <p:nvPr/>
            </p:nvSpPr>
            <p:spPr>
              <a:xfrm>
                <a:off x="4159413" y="1107539"/>
                <a:ext cx="2078073" cy="422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dirty="0">
                    <a:solidFill>
                      <a:srgbClr val="C00000"/>
                    </a:solidFill>
                  </a:rPr>
                  <a:t>Magnetization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29DEA80-7DDA-46AC-AFE1-311FCA1C97BA}"/>
                  </a:ext>
                </a:extLst>
              </p:cNvPr>
              <p:cNvCxnSpPr/>
              <p:nvPr/>
            </p:nvCxnSpPr>
            <p:spPr>
              <a:xfrm>
                <a:off x="4055888" y="2056604"/>
                <a:ext cx="121257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09E3009-C18A-476C-B1B2-84365F02D848}"/>
                  </a:ext>
                </a:extLst>
              </p:cNvPr>
              <p:cNvCxnSpPr/>
              <p:nvPr/>
            </p:nvCxnSpPr>
            <p:spPr>
              <a:xfrm flipH="1">
                <a:off x="3246326" y="2056604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F76556F-1B58-4ADA-9CFD-DFAB183EF7AF}"/>
                  </a:ext>
                </a:extLst>
              </p:cNvPr>
              <p:cNvCxnSpPr/>
              <p:nvPr/>
            </p:nvCxnSpPr>
            <p:spPr>
              <a:xfrm flipH="1">
                <a:off x="3651107" y="1596528"/>
                <a:ext cx="1364676" cy="0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E5E3A81-7549-4E29-81B1-351A10F6CDB5}"/>
                  </a:ext>
                </a:extLst>
              </p:cNvPr>
              <p:cNvCxnSpPr/>
              <p:nvPr/>
            </p:nvCxnSpPr>
            <p:spPr>
              <a:xfrm>
                <a:off x="4055338" y="2056175"/>
                <a:ext cx="121257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0D63731-6F4E-48EA-B357-246D07CFCFD2}"/>
                  </a:ext>
                </a:extLst>
              </p:cNvPr>
              <p:cNvCxnSpPr/>
              <p:nvPr/>
            </p:nvCxnSpPr>
            <p:spPr>
              <a:xfrm flipH="1">
                <a:off x="3245776" y="2056603"/>
                <a:ext cx="809562" cy="55961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E51565-FAE2-4877-9640-D7BB5CDD03B0}"/>
                  </a:ext>
                </a:extLst>
              </p:cNvPr>
              <p:cNvSpPr txBox="1"/>
              <p:nvPr/>
            </p:nvSpPr>
            <p:spPr>
              <a:xfrm>
                <a:off x="3880701" y="852434"/>
                <a:ext cx="3621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x</a:t>
                </a:r>
              </a:p>
            </p:txBody>
          </p:sp>
          <p:pic>
            <p:nvPicPr>
              <p:cNvPr id="37" name="Graphic 36" descr="Line arrow Counter clockwise curve">
                <a:extLst>
                  <a:ext uri="{FF2B5EF4-FFF2-40B4-BE49-F238E27FC236}">
                    <a16:creationId xmlns:a16="http://schemas.microsoft.com/office/drawing/2014/main" id="{78A37B33-5567-46FA-A92B-8DEA670FB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593411" y="1769946"/>
                <a:ext cx="290867" cy="290867"/>
              </a:xfrm>
              <a:prstGeom prst="rect">
                <a:avLst/>
              </a:prstGeom>
            </p:spPr>
          </p:pic>
          <p:pic>
            <p:nvPicPr>
              <p:cNvPr id="38" name="Graphic 37" descr="Line arrow Counter clockwise curve">
                <a:extLst>
                  <a:ext uri="{FF2B5EF4-FFF2-40B4-BE49-F238E27FC236}">
                    <a16:creationId xmlns:a16="http://schemas.microsoft.com/office/drawing/2014/main" id="{CB1C00E6-57A3-46E6-90F0-7397A941F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4566399">
                <a:off x="3833968" y="1612550"/>
                <a:ext cx="264425" cy="2644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EEE9338-16AC-413D-A663-0952F9B21587}"/>
                    </a:ext>
                  </a:extLst>
                </p:cNvPr>
                <p:cNvSpPr txBox="1"/>
                <p:nvPr/>
              </p:nvSpPr>
              <p:spPr>
                <a:xfrm>
                  <a:off x="986402" y="3995631"/>
                  <a:ext cx="1516449" cy="44631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1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sSup>
                          <m:sSupPr>
                            <m:ctrlPr>
                              <a:rPr lang="en-I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EEE9338-16AC-413D-A663-0952F9B21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2" y="3995631"/>
                  <a:ext cx="1516449" cy="446311"/>
                </a:xfrm>
                <a:prstGeom prst="rect">
                  <a:avLst/>
                </a:prstGeom>
                <a:blipFill>
                  <a:blip r:embed="rId16"/>
                  <a:stretch>
                    <a:fillRect l="-2811" b="-2027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/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solidFill>
                <a:srgbClr val="FF0000">
                  <a:alpha val="1882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C2C537-FC47-4CBC-B0F3-DBCC8E64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64" y="3190893"/>
                <a:ext cx="2962606" cy="7638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/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400" b="0" i="0" dirty="0"/>
                  <a:t> Volume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9563D-10FA-4DC7-85A1-DACC24D9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99" y="4625924"/>
                <a:ext cx="1314334" cy="369332"/>
              </a:xfrm>
              <a:prstGeom prst="rect">
                <a:avLst/>
              </a:prstGeom>
              <a:blipFill>
                <a:blip r:embed="rId18"/>
                <a:stretch>
                  <a:fillRect l="-7870" t="-26667" r="-12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/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b="0" i="0" dirty="0"/>
                  <a:t>Coercive field </a:t>
                </a:r>
                <a:endParaRPr lang="en-IN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EF261D-40DC-4D87-980A-E50E30A6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209" y="4158416"/>
                <a:ext cx="2273315" cy="369332"/>
              </a:xfrm>
              <a:prstGeom prst="rect">
                <a:avLst/>
              </a:prstGeom>
              <a:blipFill>
                <a:blip r:embed="rId19"/>
                <a:stretch>
                  <a:fillRect l="-4839" t="-24590" r="-7258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8590F-A888-4E94-B8E1-A5133F0A2566}"/>
              </a:ext>
            </a:extLst>
          </p:cNvPr>
          <p:cNvGrpSpPr/>
          <p:nvPr/>
        </p:nvGrpSpPr>
        <p:grpSpPr>
          <a:xfrm>
            <a:off x="399644" y="4473716"/>
            <a:ext cx="2310737" cy="2058923"/>
            <a:chOff x="647779" y="3071444"/>
            <a:chExt cx="2022043" cy="18203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3C5F0F-4784-4978-8A6D-E38750F2B71E}"/>
                </a:ext>
              </a:extLst>
            </p:cNvPr>
            <p:cNvSpPr txBox="1"/>
            <p:nvPr/>
          </p:nvSpPr>
          <p:spPr>
            <a:xfrm>
              <a:off x="1389865" y="3071444"/>
              <a:ext cx="41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141F09-AA6C-4820-BCB4-DF090DF2F05A}"/>
                </a:ext>
              </a:extLst>
            </p:cNvPr>
            <p:cNvGrpSpPr/>
            <p:nvPr/>
          </p:nvGrpSpPr>
          <p:grpSpPr>
            <a:xfrm>
              <a:off x="647779" y="3408111"/>
              <a:ext cx="2022043" cy="1483661"/>
              <a:chOff x="3081736" y="3394700"/>
              <a:chExt cx="2022043" cy="1483661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3414479-9519-4A13-AF7E-18AAB230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1736" y="3394700"/>
                <a:ext cx="1747255" cy="1483661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B6C24A-4E01-4696-B5BF-667597D13BCD}"/>
                  </a:ext>
                </a:extLst>
              </p:cNvPr>
              <p:cNvSpPr txBox="1"/>
              <p:nvPr/>
            </p:nvSpPr>
            <p:spPr>
              <a:xfrm>
                <a:off x="4689460" y="3892561"/>
                <a:ext cx="414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H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F15F9B-7C23-440A-99DD-E2C25F232C42}"/>
                  </a:ext>
                </a:extLst>
              </p:cNvPr>
              <p:cNvSpPr txBox="1"/>
              <p:nvPr/>
            </p:nvSpPr>
            <p:spPr>
              <a:xfrm>
                <a:off x="4307130" y="4302966"/>
                <a:ext cx="5218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err="1"/>
                  <a:t>H</a:t>
                </a:r>
                <a:r>
                  <a:rPr lang="en-IN" sz="2400" baseline="-25000" dirty="0" err="1"/>
                  <a:t>k</a:t>
                </a:r>
                <a:endParaRPr lang="en-IN" sz="2400" baseline="-25000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767F999-3E02-4BAB-90CB-22C90A28C5F1}"/>
                  </a:ext>
                </a:extLst>
              </p:cNvPr>
              <p:cNvCxnSpPr/>
              <p:nvPr/>
            </p:nvCxnSpPr>
            <p:spPr>
              <a:xfrm flipH="1" flipV="1">
                <a:off x="4170772" y="4138518"/>
                <a:ext cx="246515" cy="2308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428C65-B436-4203-901E-EFD3073316F7}"/>
              </a:ext>
            </a:extLst>
          </p:cNvPr>
          <p:cNvGrpSpPr/>
          <p:nvPr/>
        </p:nvGrpSpPr>
        <p:grpSpPr>
          <a:xfrm>
            <a:off x="3028852" y="2706635"/>
            <a:ext cx="2365217" cy="3036086"/>
            <a:chOff x="395345" y="787766"/>
            <a:chExt cx="2365217" cy="30360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7098F3-310F-47FB-B797-8F33778F6F1B}"/>
                </a:ext>
              </a:extLst>
            </p:cNvPr>
            <p:cNvGrpSpPr/>
            <p:nvPr/>
          </p:nvGrpSpPr>
          <p:grpSpPr>
            <a:xfrm>
              <a:off x="441024" y="787766"/>
              <a:ext cx="2273413" cy="2540097"/>
              <a:chOff x="440943" y="1278558"/>
              <a:chExt cx="2273413" cy="2540097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88A061B-DB7E-4D02-87BC-C0C20C80AFC6}"/>
                  </a:ext>
                </a:extLst>
              </p:cNvPr>
              <p:cNvSpPr/>
              <p:nvPr/>
            </p:nvSpPr>
            <p:spPr>
              <a:xfrm>
                <a:off x="440943" y="1814046"/>
                <a:ext cx="2158737" cy="1362532"/>
              </a:xfrm>
              <a:custGeom>
                <a:avLst/>
                <a:gdLst>
                  <a:gd name="connsiteX0" fmla="*/ 0 w 2158738"/>
                  <a:gd name="connsiteY0" fmla="*/ 0 h 1362532"/>
                  <a:gd name="connsiteX1" fmla="*/ 688156 w 2158738"/>
                  <a:gd name="connsiteY1" fmla="*/ 1329179 h 1362532"/>
                  <a:gd name="connsiteX2" fmla="*/ 1168923 w 2158738"/>
                  <a:gd name="connsiteY2" fmla="*/ 772998 h 1362532"/>
                  <a:gd name="connsiteX3" fmla="*/ 1630837 w 2158738"/>
                  <a:gd name="connsiteY3" fmla="*/ 1348033 h 1362532"/>
                  <a:gd name="connsiteX4" fmla="*/ 2158738 w 2158738"/>
                  <a:gd name="connsiteY4" fmla="*/ 37707 h 13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8738" h="1362532">
                    <a:moveTo>
                      <a:pt x="0" y="0"/>
                    </a:moveTo>
                    <a:cubicBezTo>
                      <a:pt x="246668" y="600173"/>
                      <a:pt x="493336" y="1200346"/>
                      <a:pt x="688156" y="1329179"/>
                    </a:cubicBezTo>
                    <a:cubicBezTo>
                      <a:pt x="882977" y="1458012"/>
                      <a:pt x="1011810" y="769856"/>
                      <a:pt x="1168923" y="772998"/>
                    </a:cubicBezTo>
                    <a:cubicBezTo>
                      <a:pt x="1326036" y="776140"/>
                      <a:pt x="1465868" y="1470581"/>
                      <a:pt x="1630837" y="1348033"/>
                    </a:cubicBezTo>
                    <a:cubicBezTo>
                      <a:pt x="1795806" y="1225485"/>
                      <a:pt x="1977272" y="631596"/>
                      <a:pt x="2158738" y="37707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8AD008C-BA66-47EA-A918-0054631136FE}"/>
                  </a:ext>
                </a:extLst>
              </p:cNvPr>
              <p:cNvSpPr/>
              <p:nvPr/>
            </p:nvSpPr>
            <p:spPr>
              <a:xfrm>
                <a:off x="942135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F55F39F-4F2E-47E4-B068-13A3D17F8B2C}"/>
                  </a:ext>
                </a:extLst>
              </p:cNvPr>
              <p:cNvSpPr/>
              <p:nvPr/>
            </p:nvSpPr>
            <p:spPr>
              <a:xfrm>
                <a:off x="1847109" y="2811453"/>
                <a:ext cx="443060" cy="365125"/>
              </a:xfrm>
              <a:prstGeom prst="ellipse">
                <a:avLst/>
              </a:prstGeom>
              <a:solidFill>
                <a:srgbClr val="FF0000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row: Up 56">
                <a:extLst>
                  <a:ext uri="{FF2B5EF4-FFF2-40B4-BE49-F238E27FC236}">
                    <a16:creationId xmlns:a16="http://schemas.microsoft.com/office/drawing/2014/main" id="{39961F11-898C-4CBD-AC51-417E8C8369D0}"/>
                  </a:ext>
                </a:extLst>
              </p:cNvPr>
              <p:cNvSpPr/>
              <p:nvPr/>
            </p:nvSpPr>
            <p:spPr>
              <a:xfrm>
                <a:off x="1496054" y="2604311"/>
                <a:ext cx="210910" cy="521974"/>
              </a:xfrm>
              <a:prstGeom prst="up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FFE44D9-B37A-4818-AF9B-ACF75DA13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43" y="3176578"/>
                <a:ext cx="2273413" cy="0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Arrow: Up 58">
                <a:extLst>
                  <a:ext uri="{FF2B5EF4-FFF2-40B4-BE49-F238E27FC236}">
                    <a16:creationId xmlns:a16="http://schemas.microsoft.com/office/drawing/2014/main" id="{CFDF87E8-F149-4660-BE3B-651E86BF6EFB}"/>
                  </a:ext>
                </a:extLst>
              </p:cNvPr>
              <p:cNvSpPr/>
              <p:nvPr/>
            </p:nvSpPr>
            <p:spPr>
              <a:xfrm>
                <a:off x="1931558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0" name="Arrow: Up 59">
                <a:extLst>
                  <a:ext uri="{FF2B5EF4-FFF2-40B4-BE49-F238E27FC236}">
                    <a16:creationId xmlns:a16="http://schemas.microsoft.com/office/drawing/2014/main" id="{92DC0297-46BA-4F94-AC32-1D4BEB521815}"/>
                  </a:ext>
                </a:extLst>
              </p:cNvPr>
              <p:cNvSpPr/>
              <p:nvPr/>
            </p:nvSpPr>
            <p:spPr>
              <a:xfrm>
                <a:off x="1026584" y="3252427"/>
                <a:ext cx="274162" cy="566228"/>
              </a:xfrm>
              <a:prstGeom prst="upArrow">
                <a:avLst/>
              </a:prstGeom>
              <a:solidFill>
                <a:srgbClr val="4472C4"/>
              </a:solidFill>
              <a:ln w="25400">
                <a:noFill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4ECEB96-A58D-47FD-AFF7-CCB27B878F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IN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1" i="1" baseline="-25000" dirty="0">
                              <a:latin typeface="Cambria Math" panose="02040503050406030204" pitchFamily="18" charset="0"/>
                            </a:rPr>
                            <m:t>𝒃𝒂𝒓𝒓𝒊𝒆𝒓</m:t>
                          </m:r>
                        </m:oMath>
                      </m:oMathPara>
                    </a14:m>
                    <a:endParaRPr lang="en-IN" sz="2000" b="1" baseline="-25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38FD871-7371-40EF-BC68-2B17FF5A0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576" y="2059862"/>
                    <a:ext cx="850377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20144" b="-307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A78ED17-EF67-48C0-B0CC-CDA96414FA33}"/>
                  </a:ext>
                </a:extLst>
              </p:cNvPr>
              <p:cNvSpPr txBox="1"/>
              <p:nvPr/>
            </p:nvSpPr>
            <p:spPr>
              <a:xfrm>
                <a:off x="952958" y="1278558"/>
                <a:ext cx="1286286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30-80 KT at 300 K</a:t>
                </a:r>
                <a:endParaRPr lang="en-IN" sz="24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63BA61E-8F26-4A64-9ED9-05BCF96A9285}"/>
                    </a:ext>
                  </a:extLst>
                </p:cNvPr>
                <p:cNvSpPr txBox="1"/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0EF5A9-35E4-4075-A94F-CA94E5D7F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45" y="3401943"/>
                  <a:ext cx="1226200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F7A659-C456-43C5-A07B-D6207B0F4EE0}"/>
                    </a:ext>
                  </a:extLst>
                </p:cNvPr>
                <p:cNvSpPr txBox="1"/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4D2561-18BE-46F7-B13E-596FB38FD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4" y="3423742"/>
                  <a:ext cx="1013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/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𝑏𝑎𝑟𝑟𝑖𝑒𝑟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IN" sz="2400" dirty="0"/>
                  <a:t> KT,</a:t>
                </a:r>
              </a:p>
              <a:p>
                <a:pPr algn="ctr"/>
                <a:r>
                  <a:rPr lang="en-IN" sz="2400" dirty="0"/>
                  <a:t>10 years data retention time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8E24B3-D104-4BF0-A71F-B37D4BF1E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071" y="5178490"/>
                <a:ext cx="2428453" cy="1200329"/>
              </a:xfrm>
              <a:prstGeom prst="rect">
                <a:avLst/>
              </a:prstGeom>
              <a:blipFill>
                <a:blip r:embed="rId23"/>
                <a:stretch>
                  <a:fillRect t="-4061" r="-22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75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40" grpId="0" animBg="1"/>
      <p:bldP spid="41" grpId="0"/>
      <p:bldP spid="42" grpId="0"/>
      <p:bldP spid="6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8298</TotalTime>
  <Words>2758</Words>
  <Application>Microsoft Office PowerPoint</Application>
  <PresentationFormat>On-screen Show (4:3)</PresentationFormat>
  <Paragraphs>883</Paragraphs>
  <Slides>49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Wingdings</vt:lpstr>
      <vt:lpstr>Office Theme</vt:lpstr>
      <vt:lpstr>Equation</vt:lpstr>
      <vt:lpstr>Energy-Efficient Neuromorphic Computing</vt:lpstr>
      <vt:lpstr>Content</vt:lpstr>
      <vt:lpstr>Content</vt:lpstr>
      <vt:lpstr>Energy-Efficient Neuromorphic Computing</vt:lpstr>
      <vt:lpstr>Artificial Neural Network (ANN)</vt:lpstr>
      <vt:lpstr>ANN: Sequential Process</vt:lpstr>
      <vt:lpstr>Artificial Neural Network: Neural Architecture</vt:lpstr>
      <vt:lpstr>Spintronics: Spin-Electronics</vt:lpstr>
      <vt:lpstr>Magnetic Anisotropy</vt:lpstr>
      <vt:lpstr>Magneto-elastic anisotropy</vt:lpstr>
      <vt:lpstr>Perpendicular Anisotropy</vt:lpstr>
      <vt:lpstr>Perpendicular interface anisotropy</vt:lpstr>
      <vt:lpstr> </vt:lpstr>
      <vt:lpstr> </vt:lpstr>
      <vt:lpstr>Content</vt:lpstr>
      <vt:lpstr>Multiferroic Composites</vt:lpstr>
      <vt:lpstr>Multiferroic composites Voltage vs stress anisotropy</vt:lpstr>
      <vt:lpstr>Proposed Device</vt:lpstr>
      <vt:lpstr>Content</vt:lpstr>
      <vt:lpstr>Measurement automation with LabView</vt:lpstr>
      <vt:lpstr>Measurement automation with LabView : Electromagnet</vt:lpstr>
      <vt:lpstr>Measurement automation with LabView : RF Signal Generator</vt:lpstr>
      <vt:lpstr>Measurement automation with LabView : Spectrum Analyzer</vt:lpstr>
      <vt:lpstr>Ferromagnetic Resonance</vt:lpstr>
      <vt:lpstr>Ferromagnetic Resonance</vt:lpstr>
      <vt:lpstr>Ferromagnetic Resonance</vt:lpstr>
      <vt:lpstr>Ferromagnetic Resonance: Experimental Setup</vt:lpstr>
      <vt:lpstr>Ferromagnetic Resonance: Experimental Setup</vt:lpstr>
      <vt:lpstr>Ferromagnetic Resonance: Result</vt:lpstr>
      <vt:lpstr>Lock-in Amplifier</vt:lpstr>
      <vt:lpstr>Lock-in Amplifier</vt:lpstr>
      <vt:lpstr>Lock-in Amplifier</vt:lpstr>
      <vt:lpstr>Lock-in Amplifier</vt:lpstr>
      <vt:lpstr>Lock-in Amplifier</vt:lpstr>
      <vt:lpstr>Schottky Diode</vt:lpstr>
      <vt:lpstr>What I have done</vt:lpstr>
      <vt:lpstr>Future Plans</vt:lpstr>
      <vt:lpstr>PowerPoint Presentation</vt:lpstr>
      <vt:lpstr>Ferromagnetic Resonance: Experimental Setup</vt:lpstr>
      <vt:lpstr>Ferromagnetic Resonance</vt:lpstr>
      <vt:lpstr>Schottky Diode</vt:lpstr>
      <vt:lpstr>PowerPoint Presentation</vt:lpstr>
      <vt:lpstr>Ferromagnetic Resonance</vt:lpstr>
      <vt:lpstr>Ferromagnetic Resonance</vt:lpstr>
      <vt:lpstr>Ferromagnetic Resonance</vt:lpstr>
      <vt:lpstr>Ferromagnetic Resonance: Experimental Setup</vt:lpstr>
      <vt:lpstr>Ferromagnetic Resonance: Experimental Setup</vt:lpstr>
      <vt:lpstr>Lock-in Amplifier</vt:lpstr>
      <vt:lpstr>Lock-in Amplifier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Kuntal Roy</dc:creator>
  <cp:lastModifiedBy>Kuntal Roy</cp:lastModifiedBy>
  <cp:revision>328</cp:revision>
  <dcterms:created xsi:type="dcterms:W3CDTF">2021-09-25T04:40:51Z</dcterms:created>
  <dcterms:modified xsi:type="dcterms:W3CDTF">2022-03-10T09:28:13Z</dcterms:modified>
</cp:coreProperties>
</file>